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a" ContentType="audio/x-ms-wma"/>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7" r:id="rId1"/>
  </p:sldMasterIdLst>
  <p:notesMasterIdLst>
    <p:notesMasterId r:id="rId56"/>
  </p:notesMasterIdLst>
  <p:handoutMasterIdLst>
    <p:handoutMasterId r:id="rId57"/>
  </p:handoutMasterIdLst>
  <p:sldIdLst>
    <p:sldId id="317" r:id="rId2"/>
    <p:sldId id="279" r:id="rId3"/>
    <p:sldId id="257" r:id="rId4"/>
    <p:sldId id="258" r:id="rId5"/>
    <p:sldId id="259" r:id="rId6"/>
    <p:sldId id="260" r:id="rId7"/>
    <p:sldId id="261" r:id="rId8"/>
    <p:sldId id="262" r:id="rId9"/>
    <p:sldId id="263" r:id="rId10"/>
    <p:sldId id="264" r:id="rId11"/>
    <p:sldId id="265" r:id="rId12"/>
    <p:sldId id="266" r:id="rId13"/>
    <p:sldId id="267" r:id="rId14"/>
    <p:sldId id="269" r:id="rId15"/>
    <p:sldId id="287" r:id="rId16"/>
    <p:sldId id="289" r:id="rId17"/>
    <p:sldId id="286" r:id="rId18"/>
    <p:sldId id="290" r:id="rId19"/>
    <p:sldId id="273" r:id="rId20"/>
    <p:sldId id="291" r:id="rId21"/>
    <p:sldId id="278" r:id="rId22"/>
    <p:sldId id="284" r:id="rId23"/>
    <p:sldId id="285" r:id="rId24"/>
    <p:sldId id="292" r:id="rId25"/>
    <p:sldId id="288" r:id="rId26"/>
    <p:sldId id="283" r:id="rId27"/>
    <p:sldId id="282" r:id="rId28"/>
    <p:sldId id="277" r:id="rId29"/>
    <p:sldId id="276" r:id="rId30"/>
    <p:sldId id="275" r:id="rId31"/>
    <p:sldId id="268" r:id="rId32"/>
    <p:sldId id="270" r:id="rId33"/>
    <p:sldId id="274" r:id="rId34"/>
    <p:sldId id="272" r:id="rId35"/>
    <p:sldId id="293" r:id="rId36"/>
    <p:sldId id="294" r:id="rId37"/>
    <p:sldId id="295" r:id="rId38"/>
    <p:sldId id="296" r:id="rId39"/>
    <p:sldId id="297" r:id="rId40"/>
    <p:sldId id="305" r:id="rId41"/>
    <p:sldId id="306" r:id="rId42"/>
    <p:sldId id="307" r:id="rId43"/>
    <p:sldId id="308" r:id="rId44"/>
    <p:sldId id="309" r:id="rId45"/>
    <p:sldId id="318" r:id="rId46"/>
    <p:sldId id="319" r:id="rId47"/>
    <p:sldId id="320" r:id="rId48"/>
    <p:sldId id="321" r:id="rId49"/>
    <p:sldId id="322" r:id="rId50"/>
    <p:sldId id="323" r:id="rId51"/>
    <p:sldId id="324" r:id="rId52"/>
    <p:sldId id="281" r:id="rId53"/>
    <p:sldId id="280" r:id="rId54"/>
    <p:sldId id="271"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9744" autoAdjust="0"/>
  </p:normalViewPr>
  <p:slideViewPr>
    <p:cSldViewPr>
      <p:cViewPr>
        <p:scale>
          <a:sx n="108" d="100"/>
          <a:sy n="108" d="100"/>
        </p:scale>
        <p:origin x="-1770" y="-132"/>
      </p:cViewPr>
      <p:guideLst>
        <p:guide orient="horz" pos="2160"/>
        <p:guide pos="2880"/>
      </p:guideLst>
    </p:cSldViewPr>
  </p:slideViewPr>
  <p:notesTextViewPr>
    <p:cViewPr>
      <p:scale>
        <a:sx n="1" d="1"/>
        <a:sy n="1" d="1"/>
      </p:scale>
      <p:origin x="0" y="0"/>
    </p:cViewPr>
  </p:notesTextViewPr>
  <p:sorterViewPr>
    <p:cViewPr>
      <p:scale>
        <a:sx n="140" d="100"/>
        <a:sy n="140" d="100"/>
      </p:scale>
      <p:origin x="0" y="123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7" rIns="93172" bIns="46587" rtlCol="0"/>
          <a:lstStyle>
            <a:lvl1pPr algn="r">
              <a:defRPr sz="1200"/>
            </a:lvl1pPr>
          </a:lstStyle>
          <a:p>
            <a:fld id="{8A1BF230-75FB-4312-ABF6-1C755C953A99}" type="datetimeFigureOut">
              <a:rPr lang="en-US" smtClean="0"/>
              <a:t>8/9/2016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7" rIns="93172" bIns="46587" rtlCol="0" anchor="b"/>
          <a:lstStyle>
            <a:lvl1pPr algn="r">
              <a:defRPr sz="1200"/>
            </a:lvl1pPr>
          </a:lstStyle>
          <a:p>
            <a:fld id="{39474B79-6D8F-425E-BAAB-4BDFB975D286}" type="slidenum">
              <a:rPr lang="en-US" smtClean="0"/>
              <a:t>‹#›</a:t>
            </a:fld>
            <a:endParaRPr lang="en-US" dirty="0"/>
          </a:p>
        </p:txBody>
      </p:sp>
    </p:spTree>
    <p:extLst>
      <p:ext uri="{BB962C8B-B14F-4D97-AF65-F5344CB8AC3E}">
        <p14:creationId xmlns:p14="http://schemas.microsoft.com/office/powerpoint/2010/main" val="2048612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E4995E13-C31F-4325-9385-DC3D9D72C7DF}" type="datetimeFigureOut">
              <a:rPr lang="en-US" smtClean="0"/>
              <a:t>8/9/2016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2F3564FD-7CF6-4F67-9F16-800931BEB853}" type="slidenum">
              <a:rPr lang="en-US" smtClean="0"/>
              <a:t>‹#›</a:t>
            </a:fld>
            <a:endParaRPr lang="en-US" dirty="0"/>
          </a:p>
        </p:txBody>
      </p:sp>
    </p:spTree>
    <p:extLst>
      <p:ext uri="{BB962C8B-B14F-4D97-AF65-F5344CB8AC3E}">
        <p14:creationId xmlns:p14="http://schemas.microsoft.com/office/powerpoint/2010/main" val="3605333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2EF3835-0E17-4927-B8A2-1C37BD526E93}" type="slidenum">
              <a:rPr lang="en-US" smtClean="0">
                <a:latin typeface="Tahoma" pitchFamily="34" charset="0"/>
              </a:rPr>
              <a:pPr/>
              <a:t>1</a:t>
            </a:fld>
            <a:endParaRPr lang="en-US" dirty="0" smtClean="0">
              <a:latin typeface="Tahoma" pitchFamily="34" charset="0"/>
            </a:endParaRPr>
          </a:p>
        </p:txBody>
      </p:sp>
      <p:sp>
        <p:nvSpPr>
          <p:cNvPr id="79875" name="Rectangle 2"/>
          <p:cNvSpPr>
            <a:spLocks noGrp="1" noRot="1" noChangeAspect="1" noChangeArrowheads="1" noTextEdit="1"/>
          </p:cNvSpPr>
          <p:nvPr>
            <p:ph type="sldImg"/>
          </p:nvPr>
        </p:nvSpPr>
        <p:spPr>
          <a:xfrm>
            <a:off x="1179513" y="696913"/>
            <a:ext cx="4649787" cy="3486150"/>
          </a:xfrm>
          <a:ln/>
        </p:spPr>
      </p:sp>
      <p:sp>
        <p:nvSpPr>
          <p:cNvPr id="79876" name="Rectangle 3"/>
          <p:cNvSpPr>
            <a:spLocks noGrp="1" noChangeArrowheads="1"/>
          </p:cNvSpPr>
          <p:nvPr>
            <p:ph type="body" idx="1"/>
          </p:nvPr>
        </p:nvSpPr>
        <p:spPr>
          <a:noFill/>
          <a:ln/>
        </p:spPr>
        <p:txBody>
          <a:bodyPr/>
          <a:lstStyle/>
          <a:p>
            <a:r>
              <a:rPr lang="en-US" dirty="0" smtClean="0"/>
              <a:t>Welcome to the County of Riverside’s Online ESG Sub-recipient workshop. This presentation is intended for current and future ESG sub-recipients to provide a basic understanding of the requirements and responsibilities of the ESG program. Sub-recipients that choose to take the online training, there will be a brief quiz at the end of this presentation to assess your knowledge and understanding of the material.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two components</a:t>
            </a:r>
            <a:r>
              <a:rPr lang="en-US" baseline="0" dirty="0" smtClean="0"/>
              <a:t> under ESG are rapid re-housing and homelessness prevention. Rapid re-housing was a new activity added by the HEARTH Act, and homelessness prevention has been greatly expanded under HEARTH.  These two activities have become the focus of ESG. </a:t>
            </a:r>
          </a:p>
          <a:p>
            <a:endParaRPr lang="en-US" baseline="0" dirty="0" smtClean="0"/>
          </a:p>
          <a:p>
            <a:r>
              <a:rPr lang="en-US" baseline="0" dirty="0" smtClean="0"/>
              <a:t>Please note the income limits for families and individuals under homelessness prevention.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10</a:t>
            </a:fld>
            <a:endParaRPr lang="en-US" dirty="0"/>
          </a:p>
        </p:txBody>
      </p:sp>
    </p:spTree>
    <p:extLst>
      <p:ext uri="{BB962C8B-B14F-4D97-AF65-F5344CB8AC3E}">
        <p14:creationId xmlns:p14="http://schemas.microsoft.com/office/powerpoint/2010/main" val="3115073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purpose of homelessness prevention is to prevent individuals and families from becoming homeless and to assist them to regain stability in their current housing of other permanent housing. Assistance under this component</a:t>
            </a:r>
            <a:r>
              <a:rPr lang="en-US" sz="1400" baseline="0" dirty="0" smtClean="0"/>
              <a:t> is limited to persons and families with very-low incomes. ESG can be used for housing relocation and stabilization services as well as short and medium term rental assistance. </a:t>
            </a:r>
            <a:r>
              <a:rPr lang="en-US" sz="1400" dirty="0" smtClean="0"/>
              <a:t> </a:t>
            </a:r>
            <a:r>
              <a:rPr lang="en-US" sz="1400" baseline="0" dirty="0" smtClean="0"/>
              <a:t> </a:t>
            </a:r>
            <a:endParaRPr lang="en-US" sz="1400" dirty="0"/>
          </a:p>
        </p:txBody>
      </p:sp>
      <p:sp>
        <p:nvSpPr>
          <p:cNvPr id="4" name="Slide Number Placeholder 3"/>
          <p:cNvSpPr>
            <a:spLocks noGrp="1"/>
          </p:cNvSpPr>
          <p:nvPr>
            <p:ph type="sldNum" sz="quarter" idx="10"/>
          </p:nvPr>
        </p:nvSpPr>
        <p:spPr/>
        <p:txBody>
          <a:bodyPr/>
          <a:lstStyle/>
          <a:p>
            <a:fld id="{2F3564FD-7CF6-4F67-9F16-800931BEB853}" type="slidenum">
              <a:rPr lang="en-US" smtClean="0"/>
              <a:t>11</a:t>
            </a:fld>
            <a:endParaRPr lang="en-US" dirty="0"/>
          </a:p>
        </p:txBody>
      </p:sp>
    </p:spTree>
    <p:extLst>
      <p:ext uri="{BB962C8B-B14F-4D97-AF65-F5344CB8AC3E}">
        <p14:creationId xmlns:p14="http://schemas.microsoft.com/office/powerpoint/2010/main" val="226501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The purpose of rapid re-housing is to assist individuals and families</a:t>
            </a:r>
            <a:r>
              <a:rPr lang="en-US" baseline="0" dirty="0" smtClean="0"/>
              <a:t> that are living on the street or in an emergency shelter to transition as quickly as possible into permanent housing and to help them achieve stability in that housing. ESG can be used for housing relocation and stabilization services as well as short and medium term rental assistance.</a:t>
            </a:r>
            <a:r>
              <a:rPr lang="en-US" dirty="0" smtClean="0"/>
              <a:t> </a:t>
            </a:r>
            <a:r>
              <a:rPr lang="en-US" baseline="0" dirty="0" smtClean="0"/>
              <a:t> The 30% AMI income limits do not apply to this ESG component. </a:t>
            </a:r>
            <a:endParaRPr lang="en-US" dirty="0" smtClean="0"/>
          </a:p>
          <a:p>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12</a:t>
            </a:fld>
            <a:endParaRPr lang="en-US" dirty="0"/>
          </a:p>
        </p:txBody>
      </p:sp>
    </p:spTree>
    <p:extLst>
      <p:ext uri="{BB962C8B-B14F-4D97-AF65-F5344CB8AC3E}">
        <p14:creationId xmlns:p14="http://schemas.microsoft.com/office/powerpoint/2010/main" val="3868192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a:t>
            </a:r>
            <a:r>
              <a:rPr lang="en-US" baseline="0" dirty="0" smtClean="0"/>
              <a:t> shows the types of assistance and services that can be provided under ESG to individuals and families for both rapid re-housing and homelessness prevention.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13</a:t>
            </a:fld>
            <a:endParaRPr lang="en-US" dirty="0"/>
          </a:p>
        </p:txBody>
      </p:sp>
    </p:spTree>
    <p:extLst>
      <p:ext uri="{BB962C8B-B14F-4D97-AF65-F5344CB8AC3E}">
        <p14:creationId xmlns:p14="http://schemas.microsoft.com/office/powerpoint/2010/main" val="342617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Rental assistance is the </a:t>
            </a:r>
            <a:r>
              <a:rPr lang="en-US" baseline="0" dirty="0" smtClean="0"/>
              <a:t>primary form of ESG financial assistance that enables persons and families to achieve stable housing. Sub-recipients must determine and justify the amount and length of assistance on a case-by-case basis. Please note the 24 month over a (3 year) limitation on ESG assistance for rapid re-housing and homelessness prevention.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14</a:t>
            </a:fld>
            <a:endParaRPr lang="en-US" dirty="0"/>
          </a:p>
        </p:txBody>
      </p:sp>
    </p:spTree>
    <p:extLst>
      <p:ext uri="{BB962C8B-B14F-4D97-AF65-F5344CB8AC3E}">
        <p14:creationId xmlns:p14="http://schemas.microsoft.com/office/powerpoint/2010/main" val="41690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One of the most important aspects of the HEARTH Act was the expansion of the qualifications of homelessness, or in other words, who can be considered homeless. </a:t>
            </a:r>
          </a:p>
          <a:p>
            <a:pPr marL="0" indent="0">
              <a:buFont typeface="Arial" charset="0"/>
              <a:buNone/>
            </a:pPr>
            <a:endParaRPr lang="en-US" dirty="0" smtClean="0"/>
          </a:p>
          <a:p>
            <a:pPr marL="0" indent="0">
              <a:buFont typeface="Arial" charset="0"/>
              <a:buNone/>
            </a:pPr>
            <a:r>
              <a:rPr lang="en-US" dirty="0" smtClean="0"/>
              <a:t>Sub-recipient are strongly encouraged to become familiar with new and expanded homeless definitions to ensure that no one that is qualified is excluded and the required documentation. </a:t>
            </a:r>
          </a:p>
          <a:p>
            <a:pPr marL="0" indent="0">
              <a:buFont typeface="Arial" charset="0"/>
              <a:buNone/>
            </a:pPr>
            <a:endParaRPr lang="en-US" dirty="0" smtClean="0"/>
          </a:p>
          <a:p>
            <a:pPr marL="0" indent="0">
              <a:buFont typeface="Arial" charset="0"/>
              <a:buNone/>
            </a:pPr>
            <a:r>
              <a:rPr lang="en-US" dirty="0" smtClean="0"/>
              <a:t>This slide briefly details the four categories of homeless for individuals and families. </a:t>
            </a:r>
          </a:p>
          <a:p>
            <a:pPr marL="0" indent="0">
              <a:buFont typeface="Arial" charset="0"/>
              <a:buNone/>
            </a:pPr>
            <a:endParaRPr lang="en-US" dirty="0" smtClean="0"/>
          </a:p>
          <a:p>
            <a:pPr marL="0" indent="0">
              <a:buFont typeface="Arial" charset="0"/>
              <a:buNone/>
            </a:pPr>
            <a:r>
              <a:rPr lang="en-US" dirty="0" smtClean="0"/>
              <a:t>One, Literally homeless persons that Lack a fixed, regular, and adequate nighttime residence</a:t>
            </a:r>
          </a:p>
          <a:p>
            <a:pPr marL="0" indent="0">
              <a:buFont typeface="Arial" charset="0"/>
              <a:buNone/>
            </a:pPr>
            <a:endParaRPr lang="en-US" dirty="0" smtClean="0"/>
          </a:p>
          <a:p>
            <a:pPr marL="0" indent="0">
              <a:buFont typeface="Arial" charset="0"/>
              <a:buNone/>
            </a:pPr>
            <a:r>
              <a:rPr lang="en-US" dirty="0" smtClean="0"/>
              <a:t>Two,  persons that will Imminently lose their primary nighttime residence. Imminently is considered to be within 14 days. </a:t>
            </a:r>
          </a:p>
          <a:p>
            <a:pPr marL="0" indent="0">
              <a:buFont typeface="Arial" charset="0"/>
              <a:buNone/>
            </a:pPr>
            <a:endParaRPr lang="en-US" dirty="0" smtClean="0"/>
          </a:p>
          <a:p>
            <a:pPr marL="0" indent="0">
              <a:buFont typeface="Arial" charset="0"/>
              <a:buNone/>
            </a:pPr>
            <a:r>
              <a:rPr lang="en-US" dirty="0" smtClean="0"/>
              <a:t>Three, Unaccompanied youth and homeless families with children that meet a homeless definition under another Federal statute and the three conditions of 103 (a)(6). The three conditions are:</a:t>
            </a:r>
          </a:p>
          <a:p>
            <a:pPr marL="0" indent="0">
              <a:buFont typeface="Arial" charset="0"/>
              <a:buNone/>
            </a:pPr>
            <a:endParaRPr lang="en-US" dirty="0" smtClean="0"/>
          </a:p>
          <a:p>
            <a:pPr marL="0" indent="0">
              <a:buFont typeface="Arial" charset="0"/>
              <a:buNone/>
            </a:pPr>
            <a:r>
              <a:rPr lang="en-US" dirty="0" smtClean="0"/>
              <a:t>1. having experienced a long term period without living independently in permanent housing – long term period is defined as 91 or more days. </a:t>
            </a:r>
          </a:p>
          <a:p>
            <a:pPr marL="0" indent="0">
              <a:buFont typeface="Arial" charset="0"/>
              <a:buNone/>
            </a:pPr>
            <a:endParaRPr lang="en-US" dirty="0" smtClean="0"/>
          </a:p>
          <a:p>
            <a:pPr marL="0" indent="0">
              <a:buFont typeface="Arial" charset="0"/>
              <a:buNone/>
            </a:pPr>
            <a:r>
              <a:rPr lang="en-US" dirty="0" smtClean="0"/>
              <a:t>2. having experienced persistent instability as measured by frequent moves over such period – persistent instability is defined as having three or more moves within a 90 day period.  </a:t>
            </a:r>
          </a:p>
          <a:p>
            <a:pPr marL="0" indent="0">
              <a:buFont typeface="Arial" charset="0"/>
              <a:buNone/>
            </a:pPr>
            <a:r>
              <a:rPr lang="en-US" dirty="0" smtClean="0"/>
              <a:t> </a:t>
            </a:r>
          </a:p>
          <a:p>
            <a:pPr marL="0" indent="0">
              <a:buFont typeface="Arial" charset="0"/>
              <a:buNone/>
            </a:pPr>
            <a:r>
              <a:rPr lang="en-US" dirty="0" smtClean="0"/>
              <a:t>3. being expected to continue in such status for an extended period of time.  </a:t>
            </a:r>
          </a:p>
          <a:p>
            <a:pPr marL="0" indent="0">
              <a:buFont typeface="Arial" charset="0"/>
              <a:buNone/>
            </a:pPr>
            <a:endParaRPr lang="en-US" dirty="0" smtClean="0"/>
          </a:p>
          <a:p>
            <a:pPr marL="0" indent="0">
              <a:buFont typeface="Arial" charset="0"/>
              <a:buNone/>
            </a:pPr>
            <a:endParaRPr lang="en-US" dirty="0" smtClean="0"/>
          </a:p>
          <a:p>
            <a:pPr marL="0" indent="0">
              <a:buFont typeface="Arial" charset="0"/>
              <a:buNone/>
            </a:pPr>
            <a:r>
              <a:rPr lang="en-US" dirty="0" smtClean="0"/>
              <a:t>And the fourth category includes  Individuals or families fleeing or attempting to flee domestic violence with no subsequent residence, resources, or support networks. This category also includes persons with disabilities such as HIV/AIDS. </a:t>
            </a:r>
          </a:p>
          <a:p>
            <a:pPr marL="0" indent="0">
              <a:buFont typeface="Arial" charset="0"/>
              <a:buNone/>
            </a:pPr>
            <a:endParaRPr lang="en-US" dirty="0" smtClean="0"/>
          </a:p>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15</a:t>
            </a:fld>
            <a:endParaRPr lang="en-US" dirty="0"/>
          </a:p>
        </p:txBody>
      </p:sp>
    </p:spTree>
    <p:extLst>
      <p:ext uri="{BB962C8B-B14F-4D97-AF65-F5344CB8AC3E}">
        <p14:creationId xmlns:p14="http://schemas.microsoft.com/office/powerpoint/2010/main" val="408545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noted earlier, the HEARTH Act greatly</a:t>
            </a:r>
            <a:r>
              <a:rPr lang="en-US" baseline="0" dirty="0" smtClean="0"/>
              <a:t> expanded the definition of homelessness, and subsequently, increased the number of persons that can be served; however, the HEARTH Act also increased the amount and detail of documentation that is required, especially for sub-recipients providing homelessness prevention and rapid re-housing services.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16</a:t>
            </a:fld>
            <a:endParaRPr lang="en-US" dirty="0"/>
          </a:p>
        </p:txBody>
      </p:sp>
    </p:spTree>
    <p:extLst>
      <p:ext uri="{BB962C8B-B14F-4D97-AF65-F5344CB8AC3E}">
        <p14:creationId xmlns:p14="http://schemas.microsoft.com/office/powerpoint/2010/main" val="278726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A focus of the County’s monitoring visits will be a review of all sub-recipients homelessness documentation. Please note that a</a:t>
            </a:r>
            <a:r>
              <a:rPr lang="en-US" baseline="0" dirty="0" smtClean="0">
                <a:solidFill>
                  <a:srgbClr val="FF0000"/>
                </a:solidFill>
              </a:rPr>
              <a:t> participant’s file means both a hard copy and HMIS records.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2F3564FD-7CF6-4F67-9F16-800931BEB853}" type="slidenum">
              <a:rPr lang="en-US" smtClean="0"/>
              <a:t>17</a:t>
            </a:fld>
            <a:endParaRPr lang="en-US" dirty="0"/>
          </a:p>
        </p:txBody>
      </p:sp>
    </p:spTree>
    <p:extLst>
      <p:ext uri="{BB962C8B-B14F-4D97-AF65-F5344CB8AC3E}">
        <p14:creationId xmlns:p14="http://schemas.microsoft.com/office/powerpoint/2010/main" val="3619357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HUD has established a preferred order of source documentation for the determination of homelessness. </a:t>
            </a:r>
          </a:p>
          <a:p>
            <a:endParaRPr lang="en-US" dirty="0" smtClean="0"/>
          </a:p>
          <a:p>
            <a:r>
              <a:rPr lang="en-US" dirty="0" smtClean="0"/>
              <a:t>Third party documentation is the most preferred, especially when providing homelessness prevention or rapid re-housing services.</a:t>
            </a:r>
            <a:r>
              <a:rPr lang="en-US" baseline="0" dirty="0" smtClean="0"/>
              <a:t> </a:t>
            </a:r>
          </a:p>
          <a:p>
            <a:endParaRPr lang="en-US" baseline="0" dirty="0" smtClean="0"/>
          </a:p>
          <a:p>
            <a:r>
              <a:rPr lang="en-US" dirty="0" smtClean="0"/>
              <a:t>Please note the exceptions to the preferred order when assistance is provided for emergency shelter, street outreach,</a:t>
            </a:r>
            <a:r>
              <a:rPr lang="en-US" baseline="0" dirty="0" smtClean="0"/>
              <a:t> and victim services.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18</a:t>
            </a:fld>
            <a:endParaRPr lang="en-US" dirty="0"/>
          </a:p>
        </p:txBody>
      </p:sp>
    </p:spTree>
    <p:extLst>
      <p:ext uri="{BB962C8B-B14F-4D97-AF65-F5344CB8AC3E}">
        <p14:creationId xmlns:p14="http://schemas.microsoft.com/office/powerpoint/2010/main" val="866372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HEARTH Act’s focus upon rapid re-housing and homelessness prevention,</a:t>
            </a:r>
            <a:r>
              <a:rPr lang="en-US" baseline="0" dirty="0" smtClean="0"/>
              <a:t> the </a:t>
            </a:r>
            <a:r>
              <a:rPr lang="en-US" dirty="0" smtClean="0"/>
              <a:t>ESG regulations limit the</a:t>
            </a:r>
            <a:r>
              <a:rPr lang="en-US" baseline="0" dirty="0" smtClean="0"/>
              <a:t> amount of funding that the County can allocate to street outreach and emergency shelter activities. At this time, the County will utilize the formula that results in the highest street outreach and emergency shelter funding for its sub-recipients.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2F3564FD-7CF6-4F67-9F16-800931BEB853}" type="slidenum">
              <a:rPr lang="en-US" smtClean="0"/>
              <a:t>19</a:t>
            </a:fld>
            <a:endParaRPr lang="en-US" dirty="0"/>
          </a:p>
        </p:txBody>
      </p:sp>
    </p:spTree>
    <p:extLst>
      <p:ext uri="{BB962C8B-B14F-4D97-AF65-F5344CB8AC3E}">
        <p14:creationId xmlns:p14="http://schemas.microsoft.com/office/powerpoint/2010/main" val="274871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will begin our presentation with an overview of the Homeless Emergency and Rapid Transition to Housing Act, also known as HEARTH. </a:t>
            </a:r>
            <a:endParaRPr lang="en-US" dirty="0"/>
          </a:p>
          <a:p>
            <a:endParaRPr lang="en-US" b="1" dirty="0"/>
          </a:p>
          <a:p>
            <a:r>
              <a:rPr lang="en-US" b="1" dirty="0"/>
              <a:t>The HEARTH Act was signed into law on May 20, 2009, and significantly amends the McKinney- Vento Homeless Assistance Act programs. </a:t>
            </a:r>
            <a:endParaRPr lang="en-US" dirty="0"/>
          </a:p>
          <a:p>
            <a:endParaRPr lang="en-US" b="1" dirty="0"/>
          </a:p>
          <a:p>
            <a:r>
              <a:rPr lang="en-US" b="1" dirty="0"/>
              <a:t>HEARTH combines the three major homeless assistance programs administered by HUD into a single grant program. It created the new Emergency Solutions Grant from the old Emergency Shelter Grant program, and also created the Rural Housing Stability Program.</a:t>
            </a:r>
            <a:endParaRPr lang="en-US" dirty="0"/>
          </a:p>
          <a:p>
            <a:endParaRPr lang="en-US" b="1" dirty="0"/>
          </a:p>
          <a:p>
            <a:r>
              <a:rPr lang="en-US" b="1" dirty="0"/>
              <a:t>For ESG, HEARTH allows for increased flexibility in who may be served by the program, and what activities may be carried out.  Also, HEARTH changes the critical focus of ESG from homeless shelter assistance to homelessness prevention and rapid re-housing. </a:t>
            </a:r>
            <a:endParaRPr lang="en-US" dirty="0"/>
          </a:p>
          <a:p>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a:t>
            </a:fld>
            <a:endParaRPr lang="en-US" dirty="0"/>
          </a:p>
        </p:txBody>
      </p:sp>
    </p:spTree>
    <p:extLst>
      <p:ext uri="{BB962C8B-B14F-4D97-AF65-F5344CB8AC3E}">
        <p14:creationId xmlns:p14="http://schemas.microsoft.com/office/powerpoint/2010/main" val="3832880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Lets</a:t>
            </a:r>
            <a:r>
              <a:rPr lang="en-US" baseline="0" dirty="0" smtClean="0"/>
              <a:t> briefly cover ESG’s matching fund requirement. ESG regulations require the County to match its annual ESG grant allocation dollar-for-dollar. The County places this matching fund obligation upon the Sub-recipients. </a:t>
            </a:r>
            <a:endParaRPr lang="en-US" dirty="0" smtClean="0"/>
          </a:p>
          <a:p>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20</a:t>
            </a:fld>
            <a:endParaRPr lang="en-US" dirty="0"/>
          </a:p>
        </p:txBody>
      </p:sp>
    </p:spTree>
    <p:extLst>
      <p:ext uri="{BB962C8B-B14F-4D97-AF65-F5344CB8AC3E}">
        <p14:creationId xmlns:p14="http://schemas.microsoft.com/office/powerpoint/2010/main" val="2185674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contributions may be obtained from any eligible source, including any Federal source other than the ESG program, as well as state, local, and private sources. As we will discuss later in the presentation, your ESG sub-recipient agreement will identify the exact amount and source of matching funds. </a:t>
            </a:r>
          </a:p>
          <a:p>
            <a:r>
              <a:rPr lang="en-US" dirty="0"/>
              <a:t> </a:t>
            </a:r>
          </a:p>
          <a:p>
            <a:r>
              <a:rPr lang="en-US" dirty="0"/>
              <a:t>The sub-recipient must ensure that the funding sources to be used as match are themselves permitted to be used as match.</a:t>
            </a:r>
          </a:p>
          <a:p>
            <a:r>
              <a:rPr lang="en-US" dirty="0"/>
              <a:t> </a:t>
            </a:r>
          </a:p>
          <a:p>
            <a:r>
              <a:rPr lang="en-US" dirty="0"/>
              <a:t>Please note that if ESG funds are used to match </a:t>
            </a:r>
            <a:r>
              <a:rPr lang="en-US" dirty="0" smtClean="0"/>
              <a:t>another </a:t>
            </a:r>
            <a:r>
              <a:rPr lang="en-US" dirty="0"/>
              <a:t>Federal funding program, then the other program funding cannot be used to match the ESG funds. </a:t>
            </a:r>
          </a:p>
          <a:p>
            <a:r>
              <a:rPr lang="en-US" dirty="0"/>
              <a:t> </a:t>
            </a:r>
          </a:p>
          <a:p>
            <a:r>
              <a:rPr lang="en-US" dirty="0"/>
              <a:t>Also, the matching contributions must be provided after the date that HUD signs the ESG grant agreement with the County. This typically takes place in July or August of each year.   </a:t>
            </a:r>
          </a:p>
        </p:txBody>
      </p:sp>
      <p:sp>
        <p:nvSpPr>
          <p:cNvPr id="4" name="Slide Number Placeholder 3"/>
          <p:cNvSpPr>
            <a:spLocks noGrp="1"/>
          </p:cNvSpPr>
          <p:nvPr>
            <p:ph type="sldNum" sz="quarter" idx="10"/>
          </p:nvPr>
        </p:nvSpPr>
        <p:spPr/>
        <p:txBody>
          <a:bodyPr/>
          <a:lstStyle/>
          <a:p>
            <a:fld id="{2F3564FD-7CF6-4F67-9F16-800931BEB853}" type="slidenum">
              <a:rPr lang="en-US" smtClean="0"/>
              <a:t>21</a:t>
            </a:fld>
            <a:endParaRPr lang="en-US" dirty="0"/>
          </a:p>
        </p:txBody>
      </p:sp>
    </p:spTree>
    <p:extLst>
      <p:ext uri="{BB962C8B-B14F-4D97-AF65-F5344CB8AC3E}">
        <p14:creationId xmlns:p14="http://schemas.microsoft.com/office/powerpoint/2010/main" val="3115158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condition of receiving</a:t>
            </a:r>
            <a:r>
              <a:rPr lang="en-US" baseline="0" dirty="0" smtClean="0"/>
              <a:t> ESG funding from the County, all sub-recipients must establish and maintain an acceptable General Accounting System and comply with all applicable OMB Circulars and HUD regulations. Your sub-recipient agreements lists all of the applicable Federal regulations and requirements that apply to your grant. These are the regulations that the County will use when we review your reimbursement requests and conduct monitoring visits. The OMB circulars and Federal regulations easily available on-line, or you can contact your ESG Program Manager for copies.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22</a:t>
            </a:fld>
            <a:endParaRPr lang="en-US" dirty="0"/>
          </a:p>
        </p:txBody>
      </p:sp>
    </p:spTree>
    <p:extLst>
      <p:ext uri="{BB962C8B-B14F-4D97-AF65-F5344CB8AC3E}">
        <p14:creationId xmlns:p14="http://schemas.microsoft.com/office/powerpoint/2010/main" val="3053706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ESG sub-recipients are required to demonstrate adequate organizational management systems and grant administrative capacity including the internal controls listed on the slide. </a:t>
            </a:r>
          </a:p>
          <a:p>
            <a:endParaRPr lang="en-US" baseline="0" dirty="0" smtClean="0"/>
          </a:p>
          <a:p>
            <a:r>
              <a:rPr lang="en-US" baseline="0" dirty="0" smtClean="0"/>
              <a:t>Sub-recipient must also establish and maintain other internal controls and systems including policies and procedures; conflict of interest; job descriptions and responsibilities; board policies; property management; and others.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23</a:t>
            </a:fld>
            <a:endParaRPr lang="en-US" dirty="0"/>
          </a:p>
        </p:txBody>
      </p:sp>
    </p:spTree>
    <p:extLst>
      <p:ext uri="{BB962C8B-B14F-4D97-AF65-F5344CB8AC3E}">
        <p14:creationId xmlns:p14="http://schemas.microsoft.com/office/powerpoint/2010/main" val="4246133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ESG sub-recipient must maintain all records pertaining to the administration of their ESG activities. This includes agreements, correspondence</a:t>
            </a:r>
            <a:r>
              <a:rPr lang="en-US" baseline="0" dirty="0" smtClean="0"/>
              <a:t> (emails, letters, memos)</a:t>
            </a:r>
            <a:r>
              <a:rPr lang="en-US" dirty="0" smtClean="0"/>
              <a:t>, reimbursements requests, payments, invoices, procurement actions,</a:t>
            </a:r>
            <a:r>
              <a:rPr lang="en-US" baseline="0" dirty="0" smtClean="0"/>
              <a:t> salaries, client data, and other records.</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24</a:t>
            </a:fld>
            <a:endParaRPr lang="en-US" dirty="0"/>
          </a:p>
        </p:txBody>
      </p:sp>
    </p:spTree>
    <p:extLst>
      <p:ext uri="{BB962C8B-B14F-4D97-AF65-F5344CB8AC3E}">
        <p14:creationId xmlns:p14="http://schemas.microsoft.com/office/powerpoint/2010/main" val="4082693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ESG regulations require sub-recipients</a:t>
            </a:r>
            <a:r>
              <a:rPr lang="en-US" baseline="0" dirty="0" smtClean="0"/>
              <a:t> receiving ESG for shelter operations to encourage and promote the participation of homeless or formerly homeless persons in the policy making function within the sub-recipient’s organization.</a:t>
            </a:r>
          </a:p>
          <a:p>
            <a:endParaRPr lang="en-US" baseline="0" dirty="0" smtClean="0"/>
          </a:p>
          <a:p>
            <a:r>
              <a:rPr lang="en-US" baseline="0" dirty="0" smtClean="0"/>
              <a:t>This is best accomplished by having one of more homeless or formerly homeless persons serving on the board of directors or on a policy making/advisory committee. </a:t>
            </a:r>
          </a:p>
          <a:p>
            <a:endParaRPr lang="en-US" baseline="0" dirty="0" smtClean="0"/>
          </a:p>
          <a:p>
            <a:r>
              <a:rPr lang="en-US" baseline="0" dirty="0" smtClean="0"/>
              <a:t>In addition, ESG sub-recipients are required to involve or encourage involvement of participants in the operation of the emergency shelter. This would include housekeeping, maintenance, laundry, food preparation, etc.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25</a:t>
            </a:fld>
            <a:endParaRPr lang="en-US" dirty="0"/>
          </a:p>
        </p:txBody>
      </p:sp>
    </p:spTree>
    <p:extLst>
      <p:ext uri="{BB962C8B-B14F-4D97-AF65-F5344CB8AC3E}">
        <p14:creationId xmlns:p14="http://schemas.microsoft.com/office/powerpoint/2010/main" val="3291920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The County and sub-recipients may terminate assistance provided through ESG-funded activities to participants that violate program requirements. </a:t>
            </a:r>
          </a:p>
          <a:p>
            <a:r>
              <a:rPr lang="en-US" dirty="0" smtClean="0"/>
              <a:t>All sub-recipients must have written termination and grievance procedures posted at their facility. The County will verify these procedures</a:t>
            </a:r>
            <a:r>
              <a:rPr lang="en-US" baseline="0" dirty="0" smtClean="0"/>
              <a:t> during on-site monitoring visits. </a:t>
            </a:r>
            <a:r>
              <a:rPr lang="en-US" dirty="0" smtClean="0"/>
              <a:t>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26</a:t>
            </a:fld>
            <a:endParaRPr lang="en-US" dirty="0"/>
          </a:p>
        </p:txBody>
      </p:sp>
    </p:spTree>
    <p:extLst>
      <p:ext uri="{BB962C8B-B14F-4D97-AF65-F5344CB8AC3E}">
        <p14:creationId xmlns:p14="http://schemas.microsoft.com/office/powerpoint/2010/main" val="1692028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provides a little more detail on the Federal regulations and statutes</a:t>
            </a:r>
            <a:r>
              <a:rPr lang="en-US" baseline="0" dirty="0" smtClean="0"/>
              <a:t> that apply to termination of assistance.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27</a:t>
            </a:fld>
            <a:endParaRPr lang="en-US" dirty="0"/>
          </a:p>
        </p:txBody>
      </p:sp>
    </p:spTree>
    <p:extLst>
      <p:ext uri="{BB962C8B-B14F-4D97-AF65-F5344CB8AC3E}">
        <p14:creationId xmlns:p14="http://schemas.microsoft.com/office/powerpoint/2010/main" val="1778661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now discuss ESG sub-recipient agreements </a:t>
            </a:r>
          </a:p>
          <a:p>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28</a:t>
            </a:fld>
            <a:endParaRPr lang="en-US" dirty="0"/>
          </a:p>
        </p:txBody>
      </p:sp>
    </p:spTree>
    <p:extLst>
      <p:ext uri="{BB962C8B-B14F-4D97-AF65-F5344CB8AC3E}">
        <p14:creationId xmlns:p14="http://schemas.microsoft.com/office/powerpoint/2010/main" val="1966024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Federal regulations require the County to enter into written agreements with all ESG sub-recipients. </a:t>
            </a:r>
          </a:p>
          <a:p>
            <a:endParaRPr lang="en-US" dirty="0" smtClean="0"/>
          </a:p>
          <a:p>
            <a:r>
              <a:rPr lang="en-US" dirty="0" smtClean="0"/>
              <a:t>Typically, the ESG agreement are for a one-year term. The purpose of the agreement is to identify the eligible activities or components; the level of ESG funding; eligible expenses; matching funds; reporting requirements; and other conditions. </a:t>
            </a:r>
          </a:p>
          <a:p>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29</a:t>
            </a:fld>
            <a:endParaRPr lang="en-US" dirty="0"/>
          </a:p>
        </p:txBody>
      </p:sp>
    </p:spTree>
    <p:extLst>
      <p:ext uri="{BB962C8B-B14F-4D97-AF65-F5344CB8AC3E}">
        <p14:creationId xmlns:p14="http://schemas.microsoft.com/office/powerpoint/2010/main" val="13857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 below shows the five eligible components, or activities, allowed under ESG. These components include Street Outreach, Emergency Shelter, Homelessness Prevention, Rapid-Re-Housing, and HMIS reporting. </a:t>
            </a:r>
          </a:p>
          <a:p>
            <a:endParaRPr lang="en-US" dirty="0" smtClean="0"/>
          </a:p>
          <a:p>
            <a:r>
              <a:rPr lang="en-US" dirty="0" smtClean="0"/>
              <a:t>The table also shows the housing status of a person served by ESG and the corresponding activities. For example, Street Outreach can only be used to serve those that are homeless, whereas Homelessness Prevention serves those persons at risk of becoming homeless.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3</a:t>
            </a:fld>
            <a:endParaRPr lang="en-US" dirty="0"/>
          </a:p>
        </p:txBody>
      </p:sp>
    </p:spTree>
    <p:extLst>
      <p:ext uri="{BB962C8B-B14F-4D97-AF65-F5344CB8AC3E}">
        <p14:creationId xmlns:p14="http://schemas.microsoft.com/office/powerpoint/2010/main" val="3334382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noted earlier, the</a:t>
            </a:r>
            <a:r>
              <a:rPr lang="en-US" baseline="0" dirty="0" smtClean="0"/>
              <a:t> HEARTH Act changed many of the reporting requirements of ESG, especially the requirement of HMIS.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30</a:t>
            </a:fld>
            <a:endParaRPr lang="en-US" dirty="0"/>
          </a:p>
        </p:txBody>
      </p:sp>
    </p:spTree>
    <p:extLst>
      <p:ext uri="{BB962C8B-B14F-4D97-AF65-F5344CB8AC3E}">
        <p14:creationId xmlns:p14="http://schemas.microsoft.com/office/powerpoint/2010/main" val="3575601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HEARTH Act requires that all ESG grantees</a:t>
            </a:r>
            <a:r>
              <a:rPr lang="en-US" baseline="0" dirty="0" smtClean="0"/>
              <a:t> and sub-recipients participate in the HMIS with the exception of organizations that provide victim services of legal services.  The organizations must utilize an HMIS comparable database.</a:t>
            </a:r>
          </a:p>
          <a:p>
            <a:endParaRPr lang="en-US" baseline="0" dirty="0" smtClean="0"/>
          </a:p>
          <a:p>
            <a:r>
              <a:rPr lang="en-US" baseline="0" dirty="0" smtClean="0"/>
              <a:t>Reasonable and necessary costs associated with reporting your ESG activities in HMIS, or comparable system, can be charged to your ESG allocation.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31</a:t>
            </a:fld>
            <a:endParaRPr lang="en-US" dirty="0"/>
          </a:p>
        </p:txBody>
      </p:sp>
    </p:spTree>
    <p:extLst>
      <p:ext uri="{BB962C8B-B14F-4D97-AF65-F5344CB8AC3E}">
        <p14:creationId xmlns:p14="http://schemas.microsoft.com/office/powerpoint/2010/main" val="2454091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Sub-recipients that use, or will use,  a comparable database may utilize their ESG to establish and</a:t>
            </a:r>
            <a:r>
              <a:rPr lang="en-US" baseline="0" dirty="0" smtClean="0"/>
              <a:t> operate the comparable system for ESG reporting. These sub-recipients </a:t>
            </a:r>
            <a:r>
              <a:rPr lang="en-US" dirty="0" smtClean="0"/>
              <a:t>must not</a:t>
            </a:r>
            <a:r>
              <a:rPr lang="en-US" baseline="0" dirty="0" smtClean="0"/>
              <a:t> enter data directly into HMIS.</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32</a:t>
            </a:fld>
            <a:endParaRPr lang="en-US" dirty="0"/>
          </a:p>
        </p:txBody>
      </p:sp>
    </p:spTree>
    <p:extLst>
      <p:ext uri="{BB962C8B-B14F-4D97-AF65-F5344CB8AC3E}">
        <p14:creationId xmlns:p14="http://schemas.microsoft.com/office/powerpoint/2010/main" val="1501038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 function of the County’s ESG program is to reimburse its sub-recipients for approved and eligible costs.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33</a:t>
            </a:fld>
            <a:endParaRPr lang="en-US" dirty="0"/>
          </a:p>
        </p:txBody>
      </p:sp>
    </p:spTree>
    <p:extLst>
      <p:ext uri="{BB962C8B-B14F-4D97-AF65-F5344CB8AC3E}">
        <p14:creationId xmlns:p14="http://schemas.microsoft.com/office/powerpoint/2010/main" val="4158797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sub-recipients are familiar with the County’s reimbursement procedures. </a:t>
            </a:r>
          </a:p>
          <a:p>
            <a:endParaRPr lang="en-US" dirty="0" smtClean="0"/>
          </a:p>
          <a:p>
            <a:r>
              <a:rPr lang="en-US" dirty="0" smtClean="0"/>
              <a:t>This slide reflects some of the basic documentation needed for reimbursement. </a:t>
            </a:r>
          </a:p>
          <a:p>
            <a:endParaRPr lang="en-US" dirty="0" smtClean="0"/>
          </a:p>
          <a:p>
            <a:r>
              <a:rPr lang="en-US" dirty="0" smtClean="0"/>
              <a:t>It is the sub-recipient’s responsibilities to draw down ESG funds in a timely manner and to comply with the terms of their agreement.</a:t>
            </a:r>
          </a:p>
          <a:p>
            <a:endParaRPr lang="en-US" dirty="0" smtClean="0"/>
          </a:p>
          <a:p>
            <a:r>
              <a:rPr lang="en-US" dirty="0" smtClean="0"/>
              <a:t>Should you have any questions, or need assistance, do not hesitate to contact your ESG Program Manager.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34</a:t>
            </a:fld>
            <a:endParaRPr lang="en-US" dirty="0"/>
          </a:p>
        </p:txBody>
      </p:sp>
    </p:spTree>
    <p:extLst>
      <p:ext uri="{BB962C8B-B14F-4D97-AF65-F5344CB8AC3E}">
        <p14:creationId xmlns:p14="http://schemas.microsoft.com/office/powerpoint/2010/main" val="1271780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E7E56BA-8069-44F5-8564-B8CED1AFE912}" type="slidenum">
              <a:rPr lang="en-US" smtClean="0">
                <a:latin typeface="Tahoma" pitchFamily="34" charset="0"/>
              </a:rPr>
              <a:pPr/>
              <a:t>35</a:t>
            </a:fld>
            <a:endParaRPr lang="en-US" dirty="0" smtClean="0">
              <a:latin typeface="Tahoma"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dirty="0" smtClean="0"/>
              <a:t>Every reimbursement request must be summarized on the sub-recipient’s own letterhead </a:t>
            </a:r>
            <a:r>
              <a:rPr lang="en-US" baseline="0" dirty="0" smtClean="0"/>
              <a:t>with the information listed on this slide.  </a:t>
            </a:r>
            <a:r>
              <a:rPr lang="en-US" dirty="0" smtClean="0"/>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D58ACCA-E0D7-41C1-98E9-14591007ADA4}" type="slidenum">
              <a:rPr lang="en-US" smtClean="0">
                <a:latin typeface="Tahoma" pitchFamily="34" charset="0"/>
              </a:rPr>
              <a:pPr/>
              <a:t>36</a:t>
            </a:fld>
            <a:endParaRPr lang="en-US" dirty="0" smtClean="0">
              <a:latin typeface="Tahom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Each reimbursement request should contain a detailed summary of all expenditures for a given period.  In this example,</a:t>
            </a:r>
            <a:r>
              <a:rPr lang="en-US" baseline="0" dirty="0" smtClean="0"/>
              <a:t> the sub-recipient is seeking reimbursement for utilities, salaries, rent, and maintenance expenses. It is also important that all of these expenses have been authorized in the ESG sub-recipient agreement. </a:t>
            </a:r>
            <a:endParaRPr lang="en-US" dirty="0" smtClean="0"/>
          </a:p>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CBFFC4B-DDC9-470F-87D9-88E4C3F552FB}" type="slidenum">
              <a:rPr lang="en-US" smtClean="0">
                <a:latin typeface="Tahoma" pitchFamily="34" charset="0"/>
              </a:rPr>
              <a:pPr/>
              <a:t>37</a:t>
            </a:fld>
            <a:endParaRPr lang="en-US" dirty="0" smtClean="0">
              <a:latin typeface="Tahoma"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dirty="0" smtClean="0"/>
              <a:t>The most common source of expense documentation is an invoice (from</a:t>
            </a:r>
            <a:r>
              <a:rPr lang="en-US" baseline="0" dirty="0" smtClean="0"/>
              <a:t> a supplier, store, utility, landlord, consultant, etc.) and a copy of the canceled check or bank statement to prove payment was made. </a:t>
            </a:r>
          </a:p>
          <a:p>
            <a:endParaRPr lang="en-US" baseline="0" dirty="0" smtClean="0"/>
          </a:p>
          <a:p>
            <a:r>
              <a:rPr lang="en-US" dirty="0" smtClean="0"/>
              <a:t>You may copy them on one page, but please make sure</a:t>
            </a:r>
            <a:r>
              <a:rPr lang="en-US" baseline="0" dirty="0" smtClean="0"/>
              <a:t> all required information is reflected such as dates of invoice and copy of the canceled check.</a:t>
            </a:r>
          </a:p>
          <a:p>
            <a:endParaRPr lang="en-US" baseline="0" dirty="0" smtClean="0"/>
          </a:p>
          <a:p>
            <a:r>
              <a:rPr lang="en-US" baseline="0" dirty="0" smtClean="0"/>
              <a:t>The invoices and checks must be legible.  Also, the expenses </a:t>
            </a:r>
            <a:r>
              <a:rPr lang="en-US" u="sng" baseline="0" dirty="0" smtClean="0"/>
              <a:t>can not have been incurred prior to the ESG program year</a:t>
            </a:r>
            <a:r>
              <a:rPr lang="en-US" baseline="0" dirty="0" smtClean="0"/>
              <a:t>.  In other words, if your program year starts July 1, you cannot be reimbursed for an expense incurred in May or June of the prior fiscal year.</a:t>
            </a:r>
            <a:endParaRPr lang="en-US" dirty="0" smtClean="0"/>
          </a:p>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slide shows another invoice and canceled check.</a:t>
            </a:r>
          </a:p>
          <a:p>
            <a:endParaRPr lang="en-US" dirty="0"/>
          </a:p>
        </p:txBody>
      </p:sp>
      <p:sp>
        <p:nvSpPr>
          <p:cNvPr id="4" name="Slide Number Placeholder 3"/>
          <p:cNvSpPr>
            <a:spLocks noGrp="1"/>
          </p:cNvSpPr>
          <p:nvPr>
            <p:ph type="sldNum" sz="quarter" idx="10"/>
          </p:nvPr>
        </p:nvSpPr>
        <p:spPr/>
        <p:txBody>
          <a:bodyPr/>
          <a:lstStyle/>
          <a:p>
            <a:pPr>
              <a:defRPr/>
            </a:pPr>
            <a:fld id="{E3866F12-C5B3-4E7F-AE1D-1EC3EEF1C9C3}" type="slidenum">
              <a:rPr lang="en-US" smtClean="0"/>
              <a:pPr>
                <a:defRPr/>
              </a:pPr>
              <a:t>38</a:t>
            </a:fld>
            <a:endParaRPr lang="en-US" dirty="0"/>
          </a:p>
        </p:txBody>
      </p:sp>
    </p:spTree>
    <p:extLst>
      <p:ext uri="{BB962C8B-B14F-4D97-AF65-F5344CB8AC3E}">
        <p14:creationId xmlns:p14="http://schemas.microsoft.com/office/powerpoint/2010/main" val="994550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dirty="0" smtClean="0"/>
              <a:t>In order to receive</a:t>
            </a:r>
            <a:r>
              <a:rPr lang="en-US" baseline="0" dirty="0" smtClean="0"/>
              <a:t> reimbursement, a</a:t>
            </a:r>
            <a:r>
              <a:rPr lang="en-US" dirty="0" smtClean="0"/>
              <a:t>ll ESG sub-recipients must establish a vendor account with the County of Riverside. The Riverside county Auditor Controllers offices requires the above documentation to set up the vendor account.</a:t>
            </a:r>
          </a:p>
        </p:txBody>
      </p:sp>
      <p:sp>
        <p:nvSpPr>
          <p:cNvPr id="102404" name="Slide Number Placeholder 3"/>
          <p:cNvSpPr>
            <a:spLocks noGrp="1"/>
          </p:cNvSpPr>
          <p:nvPr>
            <p:ph type="sldNum" sz="quarter" idx="5"/>
          </p:nvPr>
        </p:nvSpPr>
        <p:spPr>
          <a:noFill/>
        </p:spPr>
        <p:txBody>
          <a:bodyPr/>
          <a:lstStyle/>
          <a:p>
            <a:fld id="{3883FA17-6EE4-4065-8D5F-BBAA3ABA5691}" type="slidenum">
              <a:rPr lang="en-US" smtClean="0">
                <a:latin typeface="Tahoma" pitchFamily="34" charset="0"/>
              </a:rPr>
              <a:pPr/>
              <a:t>39</a:t>
            </a:fld>
            <a:endParaRPr lang="en-US" dirty="0" smtClean="0">
              <a:latin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Street</a:t>
            </a:r>
            <a:r>
              <a:rPr lang="en-US" baseline="0" dirty="0" smtClean="0"/>
              <a:t> Outreach applies to unsheltered individuals and families residing on the street, parks, abandoned buildings, etc. There are six areas in which funding can be utilized. In addition, direct staff salaries related to carrying out street outreach activities are also eligible.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4</a:t>
            </a:fld>
            <a:endParaRPr lang="en-US" dirty="0"/>
          </a:p>
        </p:txBody>
      </p:sp>
    </p:spTree>
    <p:extLst>
      <p:ext uri="{BB962C8B-B14F-4D97-AF65-F5344CB8AC3E}">
        <p14:creationId xmlns:p14="http://schemas.microsoft.com/office/powerpoint/2010/main" val="119913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564FD-7CF6-4F67-9F16-800931BEB853}" type="slidenum">
              <a:rPr lang="en-US" smtClean="0"/>
              <a:t>40</a:t>
            </a:fld>
            <a:endParaRPr lang="en-US" dirty="0"/>
          </a:p>
        </p:txBody>
      </p:sp>
    </p:spTree>
    <p:extLst>
      <p:ext uri="{BB962C8B-B14F-4D97-AF65-F5344CB8AC3E}">
        <p14:creationId xmlns:p14="http://schemas.microsoft.com/office/powerpoint/2010/main" val="23202959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564FD-7CF6-4F67-9F16-800931BEB853}" type="slidenum">
              <a:rPr lang="en-US" smtClean="0"/>
              <a:t>41</a:t>
            </a:fld>
            <a:endParaRPr lang="en-US" dirty="0"/>
          </a:p>
        </p:txBody>
      </p:sp>
    </p:spTree>
    <p:extLst>
      <p:ext uri="{BB962C8B-B14F-4D97-AF65-F5344CB8AC3E}">
        <p14:creationId xmlns:p14="http://schemas.microsoft.com/office/powerpoint/2010/main" val="1247666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564FD-7CF6-4F67-9F16-800931BEB853}" type="slidenum">
              <a:rPr lang="en-US" smtClean="0"/>
              <a:t>42</a:t>
            </a:fld>
            <a:endParaRPr lang="en-US" dirty="0"/>
          </a:p>
        </p:txBody>
      </p:sp>
    </p:spTree>
    <p:extLst>
      <p:ext uri="{BB962C8B-B14F-4D97-AF65-F5344CB8AC3E}">
        <p14:creationId xmlns:p14="http://schemas.microsoft.com/office/powerpoint/2010/main" val="2531969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564FD-7CF6-4F67-9F16-800931BEB853}" type="slidenum">
              <a:rPr lang="en-US" smtClean="0"/>
              <a:t>43</a:t>
            </a:fld>
            <a:endParaRPr lang="en-US" dirty="0"/>
          </a:p>
        </p:txBody>
      </p:sp>
    </p:spTree>
    <p:extLst>
      <p:ext uri="{BB962C8B-B14F-4D97-AF65-F5344CB8AC3E}">
        <p14:creationId xmlns:p14="http://schemas.microsoft.com/office/powerpoint/2010/main" val="3683176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564FD-7CF6-4F67-9F16-800931BEB853}" type="slidenum">
              <a:rPr lang="en-US" smtClean="0"/>
              <a:t>44</a:t>
            </a:fld>
            <a:endParaRPr lang="en-US" dirty="0"/>
          </a:p>
        </p:txBody>
      </p:sp>
    </p:spTree>
    <p:extLst>
      <p:ext uri="{BB962C8B-B14F-4D97-AF65-F5344CB8AC3E}">
        <p14:creationId xmlns:p14="http://schemas.microsoft.com/office/powerpoint/2010/main" val="2879776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564FD-7CF6-4F67-9F16-800931BEB853}" type="slidenum">
              <a:rPr lang="en-US" smtClean="0"/>
              <a:t>45</a:t>
            </a:fld>
            <a:endParaRPr lang="en-US" dirty="0"/>
          </a:p>
        </p:txBody>
      </p:sp>
    </p:spTree>
    <p:extLst>
      <p:ext uri="{BB962C8B-B14F-4D97-AF65-F5344CB8AC3E}">
        <p14:creationId xmlns:p14="http://schemas.microsoft.com/office/powerpoint/2010/main" val="4057194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en-US" dirty="0" smtClean="0"/>
              <a:t>ESG sub-recipient must maintain all records pertaining to the administration of their ESG-assisted activities. These include agreements, correspondence (emails, letters, memos), reimbursements requests, payments, invoices, procurement actions, salaries, client data, monitoring findings, and other records.</a:t>
            </a:r>
          </a:p>
          <a:p>
            <a:endParaRPr lang="en-US" dirty="0" smtClean="0"/>
          </a:p>
        </p:txBody>
      </p:sp>
      <p:sp>
        <p:nvSpPr>
          <p:cNvPr id="95236" name="Slide Number Placeholder 3"/>
          <p:cNvSpPr>
            <a:spLocks noGrp="1"/>
          </p:cNvSpPr>
          <p:nvPr>
            <p:ph type="sldNum" sz="quarter" idx="5"/>
          </p:nvPr>
        </p:nvSpPr>
        <p:spPr>
          <a:noFill/>
        </p:spPr>
        <p:txBody>
          <a:bodyPr/>
          <a:lstStyle/>
          <a:p>
            <a:fld id="{27E65EE8-C535-4D69-BFFA-1592A6CF41BA}" type="slidenum">
              <a:rPr lang="en-US" smtClean="0">
                <a:solidFill>
                  <a:prstClr val="black"/>
                </a:solidFill>
                <a:latin typeface="Tahoma" pitchFamily="34" charset="0"/>
              </a:rPr>
              <a:pPr/>
              <a:t>46</a:t>
            </a:fld>
            <a:endParaRPr lang="en-US" dirty="0" smtClean="0">
              <a:solidFill>
                <a:prstClr val="black"/>
              </a:solidFill>
              <a:latin typeface="Tahom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r>
              <a:rPr lang="en-US" dirty="0" smtClean="0"/>
              <a:t>All sub-recipients are required to establish and maintain </a:t>
            </a:r>
            <a:r>
              <a:rPr lang="en-US" u="sng" dirty="0" smtClean="0"/>
              <a:t>Administrative records</a:t>
            </a:r>
            <a:r>
              <a:rPr lang="en-US" dirty="0" smtClean="0"/>
              <a:t>, </a:t>
            </a:r>
            <a:r>
              <a:rPr lang="en-US" u="sng" dirty="0" smtClean="0"/>
              <a:t>Financial records</a:t>
            </a:r>
            <a:r>
              <a:rPr lang="en-US" dirty="0" smtClean="0"/>
              <a:t>, and </a:t>
            </a:r>
            <a:r>
              <a:rPr lang="en-US" u="sng" dirty="0" smtClean="0"/>
              <a:t>individual project and client files</a:t>
            </a:r>
            <a:r>
              <a:rPr lang="en-US" dirty="0" smtClean="0"/>
              <a:t>. Recordkeeping is a major subject reviewed</a:t>
            </a:r>
            <a:r>
              <a:rPr lang="en-US" baseline="0" dirty="0" smtClean="0"/>
              <a:t> during on-site monitoring visits by the County.</a:t>
            </a:r>
          </a:p>
          <a:p>
            <a:endParaRPr lang="en-US" dirty="0"/>
          </a:p>
        </p:txBody>
      </p:sp>
      <p:sp>
        <p:nvSpPr>
          <p:cNvPr id="4" name="Slide Number Placeholder 3"/>
          <p:cNvSpPr>
            <a:spLocks noGrp="1"/>
          </p:cNvSpPr>
          <p:nvPr>
            <p:ph type="sldNum" sz="quarter" idx="10"/>
          </p:nvPr>
        </p:nvSpPr>
        <p:spPr/>
        <p:txBody>
          <a:bodyPr/>
          <a:lstStyle/>
          <a:p>
            <a:pPr>
              <a:defRPr/>
            </a:pPr>
            <a:fld id="{E3866F12-C5B3-4E7F-AE1D-1EC3EEF1C9C3}"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3851554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r>
              <a:rPr lang="en-US" dirty="0" smtClean="0"/>
              <a:t>This slide shows additional ESG</a:t>
            </a:r>
            <a:r>
              <a:rPr lang="en-US" baseline="0" dirty="0" smtClean="0"/>
              <a:t> recordkeeping requirements for sub-recipients. Always contact your ESG Program Manager if you have any questions regarding ESG recordkeeping.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3866F12-C5B3-4E7F-AE1D-1EC3EEF1C9C3}"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2239203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0EDCB60-074C-4496-9EB4-0FE23A0C8B42}" type="slidenum">
              <a:rPr lang="en-US" smtClean="0">
                <a:solidFill>
                  <a:prstClr val="black"/>
                </a:solidFill>
                <a:latin typeface="Tahoma" pitchFamily="34" charset="0"/>
              </a:rPr>
              <a:pPr/>
              <a:t>49</a:t>
            </a:fld>
            <a:endParaRPr lang="en-US" dirty="0" smtClean="0">
              <a:solidFill>
                <a:prstClr val="black"/>
              </a:solidFill>
              <a:latin typeface="Tahoma"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dirty="0" smtClean="0"/>
              <a:t>HUD regulations require that records must be retained for a minimum of five (5) years from the date the County submits its annual CAPER report in which the specific activity is reported for the last time. However, if there is litigation, claims, unresolved audit findings, negotiations, or other actions, the records must be maintained indefinitely.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identifies the six types of activities that</a:t>
            </a:r>
            <a:r>
              <a:rPr lang="en-US" baseline="0" dirty="0" smtClean="0"/>
              <a:t> can be provided under Street Outreach.</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5</a:t>
            </a:fld>
            <a:endParaRPr lang="en-US" dirty="0"/>
          </a:p>
        </p:txBody>
      </p:sp>
    </p:spTree>
    <p:extLst>
      <p:ext uri="{BB962C8B-B14F-4D97-AF65-F5344CB8AC3E}">
        <p14:creationId xmlns:p14="http://schemas.microsoft.com/office/powerpoint/2010/main" val="3347922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exception to a 5 year retention period</a:t>
            </a:r>
            <a:r>
              <a:rPr lang="en-US" baseline="0" dirty="0" smtClean="0"/>
              <a:t> can include the event of any litigations, claim, or audit, when the sponsor is notified by the county, HUD, or other federal agency to extend the retention period, or if ESG funds are used to renovate an emergency shelter where the cost of renovations charged to the ESG grant exceeds 75% of the value of the building before renovations. In this case, retention is 10 years after obligation of the ESG funds </a:t>
            </a:r>
            <a:endParaRPr lang="en-US" dirty="0"/>
          </a:p>
        </p:txBody>
      </p:sp>
      <p:sp>
        <p:nvSpPr>
          <p:cNvPr id="4" name="Slide Number Placeholder 3"/>
          <p:cNvSpPr>
            <a:spLocks noGrp="1"/>
          </p:cNvSpPr>
          <p:nvPr>
            <p:ph type="sldNum" sz="quarter" idx="10"/>
          </p:nvPr>
        </p:nvSpPr>
        <p:spPr/>
        <p:txBody>
          <a:bodyPr/>
          <a:lstStyle/>
          <a:p>
            <a:fld id="{0B18A123-8AD3-44AF-A0F7-16858F0B1D53}" type="slidenum">
              <a:rPr lang="en-US" smtClean="0"/>
              <a:t>50</a:t>
            </a:fld>
            <a:endParaRPr lang="en-US" dirty="0"/>
          </a:p>
        </p:txBody>
      </p:sp>
    </p:spTree>
    <p:extLst>
      <p:ext uri="{BB962C8B-B14F-4D97-AF65-F5344CB8AC3E}">
        <p14:creationId xmlns:p14="http://schemas.microsoft.com/office/powerpoint/2010/main" val="15833344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r>
              <a:rPr lang="en-US" dirty="0" smtClean="0"/>
              <a:t>ESG Program Managers, HUD officials, and other authorized parties have authority to review and audit records as part of the</a:t>
            </a:r>
            <a:r>
              <a:rPr lang="en-US" baseline="0" dirty="0" smtClean="0"/>
              <a:t> ESG program guidelines. The purpose is only to confirm accurate records are maintained.  The public also have reasonable authorization to access records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3866F12-C5B3-4E7F-AE1D-1EC3EEF1C9C3}"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8506388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grantee</a:t>
            </a:r>
            <a:r>
              <a:rPr lang="en-US" baseline="0" dirty="0" smtClean="0"/>
              <a:t> of ESG funds, the County is responsible for the monitoring of all ESG sub-recipients to ensure the ESG funds are used effectively to assist homeless persons, to ensure compliance with applicable ESG regulations, and to enhance the management capacity of sub-recipients. </a:t>
            </a:r>
          </a:p>
          <a:p>
            <a:endParaRPr lang="en-US" baseline="0" dirty="0" smtClean="0"/>
          </a:p>
          <a:p>
            <a:r>
              <a:rPr lang="en-US" baseline="0" dirty="0" smtClean="0"/>
              <a:t>Monitoring can take a number of forms and can include review of reimbursement requests, progress reports, performance measures, and on-site assessments.</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52</a:t>
            </a:fld>
            <a:endParaRPr lang="en-US" dirty="0"/>
          </a:p>
        </p:txBody>
      </p:sp>
    </p:spTree>
    <p:extLst>
      <p:ext uri="{BB962C8B-B14F-4D97-AF65-F5344CB8AC3E}">
        <p14:creationId xmlns:p14="http://schemas.microsoft.com/office/powerpoint/2010/main" val="3649211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email questions to </a:t>
            </a:r>
            <a:r>
              <a:rPr lang="en-US" u="sng" dirty="0" smtClean="0"/>
              <a:t>ssims@rivcoeda.org </a:t>
            </a:r>
            <a:r>
              <a:rPr lang="en-US" dirty="0" smtClean="0"/>
              <a:t>, or contact your ESG Program Manager.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53</a:t>
            </a:fld>
            <a:endParaRPr lang="en-US" dirty="0"/>
          </a:p>
        </p:txBody>
      </p:sp>
    </p:spTree>
    <p:extLst>
      <p:ext uri="{BB962C8B-B14F-4D97-AF65-F5344CB8AC3E}">
        <p14:creationId xmlns:p14="http://schemas.microsoft.com/office/powerpoint/2010/main" val="24948226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additional assistance and resources, refer to HUD’s website at </a:t>
            </a:r>
            <a:r>
              <a:rPr lang="en-US" b="1" u="sng" baseline="0" dirty="0" smtClean="0"/>
              <a:t>www.HUDexchange.info/homelessness-assistance</a:t>
            </a:r>
            <a:r>
              <a:rPr lang="en-US" baseline="0" dirty="0" smtClean="0"/>
              <a:t> or contact your Program Manager. </a:t>
            </a:r>
          </a:p>
          <a:p>
            <a:r>
              <a:rPr lang="en-US" baseline="0" dirty="0" smtClean="0"/>
              <a:t>Thank you for participating in this ESG presentation.</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54</a:t>
            </a:fld>
            <a:endParaRPr lang="en-US" dirty="0"/>
          </a:p>
        </p:txBody>
      </p:sp>
    </p:spTree>
    <p:extLst>
      <p:ext uri="{BB962C8B-B14F-4D97-AF65-F5344CB8AC3E}">
        <p14:creationId xmlns:p14="http://schemas.microsoft.com/office/powerpoint/2010/main" val="74863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 under ESG is Emergency Shelter. Emergency Shelter</a:t>
            </a:r>
            <a:r>
              <a:rPr lang="en-US" baseline="0" dirty="0" smtClean="0"/>
              <a:t> activities serve families and individuals that are homeless. ESG funds can be used to pay for essential services, the renovation of shelter facilities, and for operations. Staff cost related to carrying out emergency shelter activities are also eligible.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6</a:t>
            </a:fld>
            <a:endParaRPr lang="en-US" dirty="0"/>
          </a:p>
        </p:txBody>
      </p:sp>
    </p:spTree>
    <p:extLst>
      <p:ext uri="{BB962C8B-B14F-4D97-AF65-F5344CB8AC3E}">
        <p14:creationId xmlns:p14="http://schemas.microsoft.com/office/powerpoint/2010/main" val="1091661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lists a wide range of essential services activities under ESG.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7</a:t>
            </a:fld>
            <a:endParaRPr lang="en-US" dirty="0"/>
          </a:p>
        </p:txBody>
      </p:sp>
    </p:spTree>
    <p:extLst>
      <p:ext uri="{BB962C8B-B14F-4D97-AF65-F5344CB8AC3E}">
        <p14:creationId xmlns:p14="http://schemas.microsoft.com/office/powerpoint/2010/main" val="66817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ESG funding can be used </a:t>
            </a:r>
            <a:r>
              <a:rPr lang="en-US" baseline="0" dirty="0" smtClean="0"/>
              <a:t>for minor and major renovations of existing shelters and can also be used for the conversion of facilities to be used as shelters. Possible renovations could include ADA upgrades, energy efficiency, security, and other activities. We would like to point out that it is the policy of the County to limit ESG funding in this category because it is not the most effective and efficient use of limited ESG funding.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8</a:t>
            </a:fld>
            <a:endParaRPr lang="en-US" dirty="0"/>
          </a:p>
        </p:txBody>
      </p:sp>
    </p:spTree>
    <p:extLst>
      <p:ext uri="{BB962C8B-B14F-4D97-AF65-F5344CB8AC3E}">
        <p14:creationId xmlns:p14="http://schemas.microsoft.com/office/powerpoint/2010/main" val="263917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category under</a:t>
            </a:r>
            <a:r>
              <a:rPr lang="en-US" baseline="0" dirty="0" smtClean="0"/>
              <a:t> the Essential Services component is Shelter Operations. </a:t>
            </a:r>
            <a:r>
              <a:rPr lang="en-US" dirty="0" smtClean="0"/>
              <a:t>Shelter Operations include those costs that are necessary and reasonable to operate and maintain emergency shelters</a:t>
            </a:r>
            <a:r>
              <a:rPr lang="en-US" baseline="0" dirty="0" smtClean="0"/>
              <a:t> as well as hotel or motel vouchers. </a:t>
            </a:r>
            <a:endParaRPr lang="en-US" dirty="0"/>
          </a:p>
        </p:txBody>
      </p:sp>
      <p:sp>
        <p:nvSpPr>
          <p:cNvPr id="4" name="Slide Number Placeholder 3"/>
          <p:cNvSpPr>
            <a:spLocks noGrp="1"/>
          </p:cNvSpPr>
          <p:nvPr>
            <p:ph type="sldNum" sz="quarter" idx="10"/>
          </p:nvPr>
        </p:nvSpPr>
        <p:spPr/>
        <p:txBody>
          <a:bodyPr/>
          <a:lstStyle/>
          <a:p>
            <a:fld id="{2F3564FD-7CF6-4F67-9F16-800931BEB853}" type="slidenum">
              <a:rPr lang="en-US" smtClean="0"/>
              <a:t>9</a:t>
            </a:fld>
            <a:endParaRPr lang="en-US" dirty="0"/>
          </a:p>
        </p:txBody>
      </p:sp>
    </p:spTree>
    <p:extLst>
      <p:ext uri="{BB962C8B-B14F-4D97-AF65-F5344CB8AC3E}">
        <p14:creationId xmlns:p14="http://schemas.microsoft.com/office/powerpoint/2010/main" val="4253777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4E7E8C5C-59F0-4C84-B211-33BE6B9E0FD7}" type="datetimeFigureOut">
              <a:rPr lang="en-US" smtClean="0"/>
              <a:t>8/9/2016</a:t>
            </a:fld>
            <a:endParaRPr lang="en-US" dirty="0"/>
          </a:p>
        </p:txBody>
      </p:sp>
      <p:sp>
        <p:nvSpPr>
          <p:cNvPr id="17" name="Slide Number Placeholder 16"/>
          <p:cNvSpPr>
            <a:spLocks noGrp="1"/>
          </p:cNvSpPr>
          <p:nvPr>
            <p:ph type="sldNum" sz="quarter" idx="11"/>
          </p:nvPr>
        </p:nvSpPr>
        <p:spPr/>
        <p:txBody>
          <a:bodyPr/>
          <a:lstStyle/>
          <a:p>
            <a:fld id="{A002E919-C86F-45AC-AAC6-C2F090AD7F40}" type="slidenum">
              <a:rPr lang="en-US" smtClean="0"/>
              <a:t>‹#›</a:t>
            </a:fld>
            <a:endParaRPr lang="en-US" dirty="0"/>
          </a:p>
        </p:txBody>
      </p:sp>
      <p:sp>
        <p:nvSpPr>
          <p:cNvPr id="19" name="Footer Placeholder 1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7E8C5C-59F0-4C84-B211-33BE6B9E0FD7}" type="datetimeFigureOut">
              <a:rPr lang="en-US" smtClean="0"/>
              <a:t>8/9/2016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2E919-C86F-45AC-AAC6-C2F090AD7F4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7E8C5C-59F0-4C84-B211-33BE6B9E0FD7}" type="datetimeFigureOut">
              <a:rPr lang="en-US" smtClean="0"/>
              <a:t>8/9/2016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2E919-C86F-45AC-AAC6-C2F090AD7F40}" type="slidenum">
              <a:rPr lang="en-US" smtClean="0"/>
              <a:t>‹#›</a:t>
            </a:fld>
            <a:endParaRPr lang="en-US" dirty="0"/>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32295" y="96739"/>
            <a:ext cx="7158182" cy="141237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49614" y="1980903"/>
            <a:ext cx="7660409" cy="4115097"/>
          </a:xfrm>
        </p:spPr>
        <p:txBody>
          <a:bodyPr>
            <a:normAutofit/>
          </a:bodyPr>
          <a:lstStyle/>
          <a:p>
            <a:pPr lvl="0"/>
            <a:endParaRPr lang="en-US" noProof="0" dirty="0" smtClean="0"/>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DF22F0EA-B406-46F2-A7E2-902ADF1FC02B}" type="slidenum">
              <a:rPr lang="en-US"/>
              <a:pPr>
                <a:defRPr/>
              </a:pPr>
              <a:t>‹#›</a:t>
            </a:fld>
            <a:endParaRPr lang="en-US" dirty="0"/>
          </a:p>
        </p:txBody>
      </p:sp>
    </p:spTree>
    <p:extLst>
      <p:ext uri="{BB962C8B-B14F-4D97-AF65-F5344CB8AC3E}">
        <p14:creationId xmlns:p14="http://schemas.microsoft.com/office/powerpoint/2010/main" val="36704537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4E7E8C5C-59F0-4C84-B211-33BE6B9E0FD7}" type="datetimeFigureOut">
              <a:rPr lang="en-US" smtClean="0"/>
              <a:t>8/9/2016</a:t>
            </a:fld>
            <a:endParaRPr lang="en-US" dirty="0"/>
          </a:p>
        </p:txBody>
      </p:sp>
      <p:sp>
        <p:nvSpPr>
          <p:cNvPr id="12" name="Slide Number Placeholder 11"/>
          <p:cNvSpPr>
            <a:spLocks noGrp="1"/>
          </p:cNvSpPr>
          <p:nvPr>
            <p:ph type="sldNum" sz="quarter" idx="15"/>
          </p:nvPr>
        </p:nvSpPr>
        <p:spPr/>
        <p:txBody>
          <a:bodyPr/>
          <a:lstStyle/>
          <a:p>
            <a:fld id="{A002E919-C86F-45AC-AAC6-C2F090AD7F40}" type="slidenum">
              <a:rPr lang="en-US" smtClean="0"/>
              <a:t>‹#›</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4E7E8C5C-59F0-4C84-B211-33BE6B9E0FD7}" type="datetimeFigureOut">
              <a:rPr lang="en-US" smtClean="0"/>
              <a:t>8/9/2016</a:t>
            </a:fld>
            <a:endParaRPr lang="en-US" dirty="0"/>
          </a:p>
        </p:txBody>
      </p:sp>
      <p:sp>
        <p:nvSpPr>
          <p:cNvPr id="14" name="Slide Number Placeholder 13"/>
          <p:cNvSpPr>
            <a:spLocks noGrp="1"/>
          </p:cNvSpPr>
          <p:nvPr>
            <p:ph type="sldNum" sz="quarter" idx="11"/>
          </p:nvPr>
        </p:nvSpPr>
        <p:spPr/>
        <p:txBody>
          <a:bodyPr/>
          <a:lstStyle/>
          <a:p>
            <a:fld id="{A002E919-C86F-45AC-AAC6-C2F090AD7F40}" type="slidenum">
              <a:rPr lang="en-US" smtClean="0"/>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4E7E8C5C-59F0-4C84-B211-33BE6B9E0FD7}" type="datetimeFigureOut">
              <a:rPr lang="en-US" smtClean="0"/>
              <a:t>8/9/2016</a:t>
            </a:fld>
            <a:endParaRPr lang="en-US" dirty="0"/>
          </a:p>
        </p:txBody>
      </p:sp>
      <p:sp>
        <p:nvSpPr>
          <p:cNvPr id="12" name="Slide Number Placeholder 11"/>
          <p:cNvSpPr>
            <a:spLocks noGrp="1"/>
          </p:cNvSpPr>
          <p:nvPr>
            <p:ph type="sldNum" sz="quarter" idx="16"/>
          </p:nvPr>
        </p:nvSpPr>
        <p:spPr/>
        <p:txBody>
          <a:bodyPr/>
          <a:lstStyle/>
          <a:p>
            <a:fld id="{A002E919-C86F-45AC-AAC6-C2F090AD7F40}" type="slidenum">
              <a:rPr lang="en-US" smtClean="0"/>
              <a:t>‹#›</a:t>
            </a:fld>
            <a:endParaRPr lang="en-US" dirty="0"/>
          </a:p>
        </p:txBody>
      </p:sp>
      <p:sp>
        <p:nvSpPr>
          <p:cNvPr id="13" name="Footer Placeholder 12"/>
          <p:cNvSpPr>
            <a:spLocks noGrp="1"/>
          </p:cNvSpPr>
          <p:nvPr>
            <p:ph type="ftr" sz="quarter" idx="17"/>
          </p:nvPr>
        </p:nvSpPr>
        <p:spPr/>
        <p:txBody>
          <a:bodyPr/>
          <a:lstStyle/>
          <a:p>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4E7E8C5C-59F0-4C84-B211-33BE6B9E0FD7}" type="datetimeFigureOut">
              <a:rPr lang="en-US" smtClean="0"/>
              <a:t>8/9/2016</a:t>
            </a:fld>
            <a:endParaRPr lang="en-US" dirty="0"/>
          </a:p>
        </p:txBody>
      </p:sp>
      <p:sp>
        <p:nvSpPr>
          <p:cNvPr id="12" name="Slide Number Placeholder 11"/>
          <p:cNvSpPr>
            <a:spLocks noGrp="1"/>
          </p:cNvSpPr>
          <p:nvPr>
            <p:ph type="sldNum" sz="quarter" idx="17"/>
          </p:nvPr>
        </p:nvSpPr>
        <p:spPr/>
        <p:txBody>
          <a:bodyPr/>
          <a:lstStyle/>
          <a:p>
            <a:fld id="{A002E919-C86F-45AC-AAC6-C2F090AD7F40}" type="slidenum">
              <a:rPr lang="en-US" smtClean="0"/>
              <a:t>‹#›</a:t>
            </a:fld>
            <a:endParaRPr lang="en-US" dirty="0"/>
          </a:p>
        </p:txBody>
      </p:sp>
      <p:sp>
        <p:nvSpPr>
          <p:cNvPr id="13" name="Footer Placeholder 12"/>
          <p:cNvSpPr>
            <a:spLocks noGrp="1"/>
          </p:cNvSpPr>
          <p:nvPr>
            <p:ph type="ftr" sz="quarter" idx="18"/>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4E7E8C5C-59F0-4C84-B211-33BE6B9E0FD7}" type="datetimeFigureOut">
              <a:rPr lang="en-US" smtClean="0"/>
              <a:t>8/9/2016</a:t>
            </a:fld>
            <a:endParaRPr lang="en-US" dirty="0"/>
          </a:p>
        </p:txBody>
      </p:sp>
      <p:sp>
        <p:nvSpPr>
          <p:cNvPr id="16" name="Slide Number Placeholder 15"/>
          <p:cNvSpPr>
            <a:spLocks noGrp="1"/>
          </p:cNvSpPr>
          <p:nvPr>
            <p:ph type="sldNum" sz="quarter" idx="11"/>
          </p:nvPr>
        </p:nvSpPr>
        <p:spPr/>
        <p:txBody>
          <a:bodyPr/>
          <a:lstStyle/>
          <a:p>
            <a:fld id="{A002E919-C86F-45AC-AAC6-C2F090AD7F40}"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E7E8C5C-59F0-4C84-B211-33BE6B9E0FD7}" type="datetimeFigureOut">
              <a:rPr lang="en-US" smtClean="0"/>
              <a:t>8/9/2016</a:t>
            </a:fld>
            <a:endParaRPr lang="en-US" dirty="0"/>
          </a:p>
        </p:txBody>
      </p:sp>
      <p:sp>
        <p:nvSpPr>
          <p:cNvPr id="8" name="Slide Number Placeholder 7"/>
          <p:cNvSpPr>
            <a:spLocks noGrp="1"/>
          </p:cNvSpPr>
          <p:nvPr>
            <p:ph type="sldNum" sz="quarter" idx="11"/>
          </p:nvPr>
        </p:nvSpPr>
        <p:spPr/>
        <p:txBody>
          <a:bodyPr/>
          <a:lstStyle/>
          <a:p>
            <a:fld id="{A002E919-C86F-45AC-AAC6-C2F090AD7F40}"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4E7E8C5C-59F0-4C84-B211-33BE6B9E0FD7}" type="datetimeFigureOut">
              <a:rPr lang="en-US" smtClean="0"/>
              <a:t>8/9/2016</a:t>
            </a:fld>
            <a:endParaRPr lang="en-US" dirty="0"/>
          </a:p>
        </p:txBody>
      </p:sp>
      <p:sp>
        <p:nvSpPr>
          <p:cNvPr id="19" name="Slide Number Placeholder 18"/>
          <p:cNvSpPr>
            <a:spLocks noGrp="1"/>
          </p:cNvSpPr>
          <p:nvPr>
            <p:ph type="sldNum" sz="quarter" idx="16"/>
          </p:nvPr>
        </p:nvSpPr>
        <p:spPr/>
        <p:txBody>
          <a:bodyPr/>
          <a:lstStyle/>
          <a:p>
            <a:fld id="{A002E919-C86F-45AC-AAC6-C2F090AD7F40}" type="slidenum">
              <a:rPr lang="en-US" smtClean="0"/>
              <a:t>‹#›</a:t>
            </a:fld>
            <a:endParaRPr lang="en-US" dirty="0"/>
          </a:p>
        </p:txBody>
      </p:sp>
      <p:sp>
        <p:nvSpPr>
          <p:cNvPr id="23" name="Footer Placeholder 22"/>
          <p:cNvSpPr>
            <a:spLocks noGrp="1"/>
          </p:cNvSpPr>
          <p:nvPr>
            <p:ph type="ftr" sz="quarter" idx="17"/>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4E7E8C5C-59F0-4C84-B211-33BE6B9E0FD7}" type="datetimeFigureOut">
              <a:rPr lang="en-US" smtClean="0"/>
              <a:t>8/9/2016</a:t>
            </a:fld>
            <a:endParaRPr lang="en-US" dirty="0"/>
          </a:p>
        </p:txBody>
      </p:sp>
      <p:sp>
        <p:nvSpPr>
          <p:cNvPr id="14" name="Slide Number Placeholder 13"/>
          <p:cNvSpPr>
            <a:spLocks noGrp="1"/>
          </p:cNvSpPr>
          <p:nvPr>
            <p:ph type="sldNum" sz="quarter" idx="15"/>
          </p:nvPr>
        </p:nvSpPr>
        <p:spPr>
          <a:xfrm>
            <a:off x="4038600" y="6172200"/>
            <a:ext cx="1066800" cy="304800"/>
          </a:xfrm>
        </p:spPr>
        <p:txBody>
          <a:bodyPr/>
          <a:lstStyle/>
          <a:p>
            <a:fld id="{A002E919-C86F-45AC-AAC6-C2F090AD7F40}" type="slidenum">
              <a:rPr lang="en-US" smtClean="0"/>
              <a:t>‹#›</a:t>
            </a:fld>
            <a:endParaRPr lang="en-US" dirty="0"/>
          </a:p>
        </p:txBody>
      </p:sp>
      <p:sp>
        <p:nvSpPr>
          <p:cNvPr id="15" name="Footer Placeholder 14"/>
          <p:cNvSpPr>
            <a:spLocks noGrp="1"/>
          </p:cNvSpPr>
          <p:nvPr>
            <p:ph type="ftr" sz="quarter" idx="16"/>
          </p:nvPr>
        </p:nvSpPr>
        <p:spPr>
          <a:xfrm>
            <a:off x="1447800" y="6486525"/>
            <a:ext cx="6248400" cy="29210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4E7E8C5C-59F0-4C84-B211-33BE6B9E0FD7}" type="datetimeFigureOut">
              <a:rPr lang="en-US" smtClean="0"/>
              <a:t>8/9/2016</a:t>
            </a:fld>
            <a:endParaRPr lang="en-US" dirty="0"/>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A002E919-C86F-45AC-AAC6-C2F090AD7F40}" type="slidenum">
              <a:rPr lang="en-US" smtClean="0"/>
              <a:t>‹#›</a:t>
            </a:fld>
            <a:endParaRPr lang="en-US" dirty="0"/>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wma"/><Relationship Id="rId7" Type="http://schemas.openxmlformats.org/officeDocument/2006/relationships/image" Target="../media/image9.emf"/><Relationship Id="rId2" Type="http://schemas.microsoft.com/office/2007/relationships/media" Target="../media/media2.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www.checksunlimited.com/checkdetail.aspx?vpid=1624"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hyperlink" Target="http://www.checksunlimited.com/checkdetail.aspx?vpid=1769"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3" Type="http://schemas.openxmlformats.org/officeDocument/2006/relationships/hyperlink" Target="http://www.purchasing.co.riverside.ca.us/"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hyperlink" Target="http://www.hudexchange.info/homelessness-assistanc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133023" y="1294805"/>
            <a:ext cx="5028045" cy="564059"/>
          </a:xfrm>
          <a:prstGeom prst="rect">
            <a:avLst/>
          </a:prstGeom>
          <a:noFill/>
          <a:ln w="9525">
            <a:noFill/>
            <a:miter lim="800000"/>
            <a:headEnd/>
            <a:tailEnd/>
          </a:ln>
        </p:spPr>
        <p:txBody>
          <a:bodyPr lIns="91231" tIns="45613" rIns="91231" bIns="45613">
            <a:spAutoFit/>
          </a:bodyPr>
          <a:lstStyle/>
          <a:p>
            <a:pPr defTabSz="913805">
              <a:spcBef>
                <a:spcPct val="50000"/>
              </a:spcBef>
              <a:buFontTx/>
              <a:buChar char="•"/>
            </a:pPr>
            <a:endParaRPr lang="en-US" sz="3000" dirty="0"/>
          </a:p>
        </p:txBody>
      </p:sp>
      <p:sp>
        <p:nvSpPr>
          <p:cNvPr id="20483" name="Text Box 3"/>
          <p:cNvSpPr txBox="1">
            <a:spLocks noChangeArrowheads="1"/>
          </p:cNvSpPr>
          <p:nvPr/>
        </p:nvSpPr>
        <p:spPr bwMode="auto">
          <a:xfrm>
            <a:off x="0" y="17768"/>
            <a:ext cx="9113405" cy="5185819"/>
          </a:xfrm>
          <a:prstGeom prst="rect">
            <a:avLst/>
          </a:prstGeom>
          <a:noFill/>
          <a:ln w="9525">
            <a:noFill/>
            <a:miter lim="800000"/>
            <a:headEnd/>
            <a:tailEnd/>
          </a:ln>
        </p:spPr>
        <p:txBody>
          <a:bodyPr wrap="square" lIns="91231" tIns="45613" rIns="91231" bIns="45613">
            <a:spAutoFit/>
          </a:bodyPr>
          <a:lstStyle/>
          <a:p>
            <a:pPr algn="ctr" defTabSz="913805">
              <a:spcBef>
                <a:spcPct val="50000"/>
              </a:spcBef>
              <a:defRPr/>
            </a:pPr>
            <a:r>
              <a:rPr lang="en-US" sz="4400" b="1" dirty="0">
                <a:effectLst>
                  <a:outerShdw blurRad="38100" dist="38100" dir="2700000" algn="tl">
                    <a:srgbClr val="000000">
                      <a:alpha val="43137"/>
                    </a:srgbClr>
                  </a:outerShdw>
                </a:effectLst>
                <a:latin typeface="+mj-lt"/>
              </a:rPr>
              <a:t>COUNTY OF </a:t>
            </a:r>
            <a:r>
              <a:rPr lang="en-US" sz="4400" b="1" dirty="0" smtClean="0">
                <a:effectLst>
                  <a:outerShdw blurRad="38100" dist="38100" dir="2700000" algn="tl">
                    <a:srgbClr val="000000">
                      <a:alpha val="43137"/>
                    </a:srgbClr>
                  </a:outerShdw>
                </a:effectLst>
                <a:latin typeface="+mj-lt"/>
              </a:rPr>
              <a:t>RIVERSIDE</a:t>
            </a:r>
          </a:p>
          <a:p>
            <a:pPr algn="ctr" defTabSz="913805">
              <a:spcBef>
                <a:spcPct val="50000"/>
              </a:spcBef>
              <a:defRPr/>
            </a:pPr>
            <a:r>
              <a:rPr lang="en-US" sz="4400" b="1" dirty="0" smtClean="0">
                <a:effectLst>
                  <a:outerShdw blurRad="38100" dist="38100" dir="2700000" algn="tl">
                    <a:srgbClr val="000000">
                      <a:alpha val="43137"/>
                    </a:srgbClr>
                  </a:outerShdw>
                </a:effectLst>
                <a:latin typeface="+mj-lt"/>
              </a:rPr>
              <a:t>EMERGENCY SOLUTIONS GRANT</a:t>
            </a:r>
            <a:endParaRPr lang="en-US" sz="2900" b="1" dirty="0">
              <a:latin typeface="+mj-lt"/>
            </a:endParaRPr>
          </a:p>
          <a:p>
            <a:pPr algn="ctr" defTabSz="913805">
              <a:spcBef>
                <a:spcPct val="50000"/>
              </a:spcBef>
              <a:defRPr/>
            </a:pPr>
            <a:r>
              <a:rPr lang="en-US" sz="4400" b="1" dirty="0" smtClean="0">
                <a:solidFill>
                  <a:schemeClr val="bg1"/>
                </a:solidFill>
                <a:effectLst>
                  <a:outerShdw blurRad="38100" dist="38100" dir="2700000" algn="tl">
                    <a:srgbClr val="000000">
                      <a:alpha val="43137"/>
                    </a:srgbClr>
                  </a:outerShdw>
                </a:effectLst>
                <a:latin typeface="+mj-lt"/>
                <a:cs typeface="Arial" pitchFamily="34" charset="0"/>
              </a:rPr>
              <a:t>ESG</a:t>
            </a:r>
            <a:endParaRPr lang="en-US" sz="4400" b="1"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defTabSz="913805">
              <a:spcBef>
                <a:spcPct val="50000"/>
              </a:spcBef>
              <a:defRPr/>
            </a:pPr>
            <a:endParaRPr lang="en-US" sz="3700" b="1" dirty="0" smtClean="0">
              <a:effectLst>
                <a:outerShdw blurRad="38100" dist="38100" dir="2700000" algn="tl">
                  <a:srgbClr val="000000">
                    <a:alpha val="43137"/>
                  </a:srgbClr>
                </a:outerShdw>
              </a:effectLst>
              <a:latin typeface="Arial" pitchFamily="34" charset="0"/>
              <a:cs typeface="Arial" pitchFamily="34" charset="0"/>
            </a:endParaRPr>
          </a:p>
          <a:p>
            <a:pPr algn="ctr" defTabSz="913805">
              <a:spcBef>
                <a:spcPct val="50000"/>
              </a:spcBef>
              <a:defRPr/>
            </a:pPr>
            <a:r>
              <a:rPr lang="en-US" sz="3700" b="1" dirty="0" smtClean="0">
                <a:effectLst>
                  <a:outerShdw blurRad="38100" dist="38100" dir="2700000" algn="tl">
                    <a:srgbClr val="000000">
                      <a:alpha val="43137"/>
                    </a:srgbClr>
                  </a:outerShdw>
                </a:effectLst>
                <a:latin typeface="Arial" pitchFamily="34" charset="0"/>
                <a:cs typeface="Arial" pitchFamily="34" charset="0"/>
              </a:rPr>
              <a:t>Sub-recipient </a:t>
            </a:r>
            <a:r>
              <a:rPr lang="en-US" sz="3700" b="1" dirty="0">
                <a:effectLst>
                  <a:outerShdw blurRad="38100" dist="38100" dir="2700000" algn="tl">
                    <a:srgbClr val="000000">
                      <a:alpha val="43137"/>
                    </a:srgbClr>
                  </a:outerShdw>
                </a:effectLst>
                <a:latin typeface="Arial" pitchFamily="34" charset="0"/>
                <a:cs typeface="Arial" pitchFamily="34" charset="0"/>
              </a:rPr>
              <a:t>Online Workshop</a:t>
            </a:r>
          </a:p>
        </p:txBody>
      </p:sp>
      <p:pic>
        <p:nvPicPr>
          <p:cNvPr id="2" name="ESG Presentation.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33226481"/>
      </p:ext>
    </p:extLst>
  </p:cSld>
  <p:clrMapOvr>
    <a:masterClrMapping/>
  </p:clrMapOvr>
  <mc:AlternateContent xmlns:mc="http://schemas.openxmlformats.org/markup-compatibility/2006" xmlns:p14="http://schemas.microsoft.com/office/powerpoint/2010/main">
    <mc:Choice Requires="p14">
      <p:transition spd="slow" p14:dur="2000" advClick="0" advTm="16965"/>
    </mc:Choice>
    <mc:Fallback xmlns="">
      <p:transition spd="slow" advClick="0" advTm="1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9"/>
                                          </p:stCondLst>
                                        </p:cTn>
                                        <p:tgtEl>
                                          <p:spTgt spid="20483">
                                            <p:txEl>
                                              <p:pRg st="0" end="0"/>
                                            </p:txEl>
                                          </p:spTgt>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9"/>
                                          </p:stCondLst>
                                        </p:cTn>
                                        <p:tgtEl>
                                          <p:spTgt spid="20483">
                                            <p:txEl>
                                              <p:pRg st="1" end="1"/>
                                            </p:txEl>
                                          </p:spTgt>
                                        </p:tgtEl>
                                        <p:attrNameLst>
                                          <p:attrName>style.visibility</p:attrName>
                                        </p:attrNameLst>
                                      </p:cBhvr>
                                      <p:to>
                                        <p:strVal val="visible"/>
                                      </p:to>
                                    </p:set>
                                  </p:childTnLst>
                                </p:cTn>
                              </p:par>
                            </p:childTnLst>
                          </p:cTn>
                        </p:par>
                        <p:par>
                          <p:cTn id="13" fill="hold">
                            <p:stCondLst>
                              <p:cond delay="20"/>
                            </p:stCondLst>
                            <p:childTnLst>
                              <p:par>
                                <p:cTn id="14" presetID="2" presetClass="entr" presetSubtype="2" fill="hold" grpId="0" nodeType="afterEffect">
                                  <p:stCondLst>
                                    <p:cond delay="0"/>
                                  </p:stCondLst>
                                  <p:childTnLst>
                                    <p:set>
                                      <p:cBhvr>
                                        <p:cTn id="15" dur="1" fill="hold">
                                          <p:stCondLst>
                                            <p:cond delay="0"/>
                                          </p:stCondLst>
                                        </p:cTn>
                                        <p:tgtEl>
                                          <p:spTgt spid="20483">
                                            <p:txEl>
                                              <p:pRg st="2" end="2"/>
                                            </p:txEl>
                                          </p:spTgt>
                                        </p:tgtEl>
                                        <p:attrNameLst>
                                          <p:attrName>style.visibility</p:attrName>
                                        </p:attrNameLst>
                                      </p:cBhvr>
                                      <p:to>
                                        <p:strVal val="visible"/>
                                      </p:to>
                                    </p:set>
                                    <p:anim calcmode="lin" valueType="num">
                                      <p:cBhvr additive="base">
                                        <p:cTn id="16" dur="10" fill="hold"/>
                                        <p:tgtEl>
                                          <p:spTgt spid="20483">
                                            <p:txEl>
                                              <p:pRg st="2" end="2"/>
                                            </p:txEl>
                                          </p:spTgt>
                                        </p:tgtEl>
                                        <p:attrNameLst>
                                          <p:attrName>ppt_x</p:attrName>
                                        </p:attrNameLst>
                                      </p:cBhvr>
                                      <p:tavLst>
                                        <p:tav tm="0">
                                          <p:val>
                                            <p:strVal val="1+#ppt_w/2"/>
                                          </p:val>
                                        </p:tav>
                                        <p:tav tm="100000">
                                          <p:val>
                                            <p:strVal val="#ppt_x"/>
                                          </p:val>
                                        </p:tav>
                                      </p:tavLst>
                                    </p:anim>
                                    <p:anim calcmode="lin" valueType="num">
                                      <p:cBhvr additive="base">
                                        <p:cTn id="17" dur="1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par>
                          <p:cTn id="18" fill="hold">
                            <p:stCondLst>
                              <p:cond delay="30"/>
                            </p:stCondLst>
                            <p:childTnLst>
                              <p:par>
                                <p:cTn id="19" presetID="2" presetClass="entr" presetSubtype="2" fill="hold" grpId="0" nodeType="afterEffect">
                                  <p:stCondLst>
                                    <p:cond delay="0"/>
                                  </p:stCondLst>
                                  <p:childTnLst>
                                    <p:set>
                                      <p:cBhvr>
                                        <p:cTn id="20" dur="1" fill="hold">
                                          <p:stCondLst>
                                            <p:cond delay="0"/>
                                          </p:stCondLst>
                                        </p:cTn>
                                        <p:tgtEl>
                                          <p:spTgt spid="20483">
                                            <p:txEl>
                                              <p:pRg st="4" end="4"/>
                                            </p:txEl>
                                          </p:spTgt>
                                        </p:tgtEl>
                                        <p:attrNameLst>
                                          <p:attrName>style.visibility</p:attrName>
                                        </p:attrNameLst>
                                      </p:cBhvr>
                                      <p:to>
                                        <p:strVal val="visible"/>
                                      </p:to>
                                    </p:set>
                                    <p:anim calcmode="lin" valueType="num">
                                      <p:cBhvr additive="base">
                                        <p:cTn id="21" dur="10" fill="hold"/>
                                        <p:tgtEl>
                                          <p:spTgt spid="20483">
                                            <p:txEl>
                                              <p:pRg st="4" end="4"/>
                                            </p:txEl>
                                          </p:spTgt>
                                        </p:tgtEl>
                                        <p:attrNameLst>
                                          <p:attrName>ppt_x</p:attrName>
                                        </p:attrNameLst>
                                      </p:cBhvr>
                                      <p:tavLst>
                                        <p:tav tm="0">
                                          <p:val>
                                            <p:strVal val="1+#ppt_w/2"/>
                                          </p:val>
                                        </p:tav>
                                        <p:tav tm="100000">
                                          <p:val>
                                            <p:strVal val="#ppt_x"/>
                                          </p:val>
                                        </p:tav>
                                      </p:tavLst>
                                    </p:anim>
                                    <p:anim calcmode="lin" valueType="num">
                                      <p:cBhvr additive="base">
                                        <p:cTn id="22" dur="1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fill="hold" display="0">
                  <p:stCondLst>
                    <p:cond delay="indefinite"/>
                  </p:stCondLst>
                  <p:endCondLst>
                    <p:cond evt="onStopAudio" delay="0">
                      <p:tgtEl>
                        <p:sldTgt/>
                      </p:tgtEl>
                    </p:cond>
                  </p:endCondLst>
                </p:cTn>
                <p:tgtEl>
                  <p:spTgt spid="2"/>
                </p:tgtEl>
              </p:cMediaNode>
            </p:audio>
          </p:childTnLst>
        </p:cTn>
      </p:par>
    </p:tnLst>
    <p:bldLst>
      <p:bldP spid="20483" grpId="0" build="allAtOnce" autoUpdateAnimBg="0" advAuto="0"/>
    </p:bldLst>
  </p:timing>
  <p:extLst mod="1">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1371600"/>
            <a:ext cx="8839200" cy="5181600"/>
          </a:xfrm>
        </p:spPr>
        <p:txBody>
          <a:bodyPr>
            <a:normAutofit fontScale="25000" lnSpcReduction="20000"/>
          </a:bodyPr>
          <a:lstStyle/>
          <a:p>
            <a:pPr marL="0" indent="0" algn="just">
              <a:buNone/>
            </a:pPr>
            <a:r>
              <a:rPr lang="en-US" sz="8400" b="1" u="sng" dirty="0">
                <a:solidFill>
                  <a:schemeClr val="tx1">
                    <a:lumMod val="95000"/>
                  </a:schemeClr>
                </a:solidFill>
                <a:latin typeface="Palatino Linotype" panose="02040502050505030304" pitchFamily="18" charset="0"/>
              </a:rPr>
              <a:t>Eligible Program Participants:</a:t>
            </a:r>
            <a:endParaRPr lang="en-US" sz="8400" u="sng" dirty="0">
              <a:solidFill>
                <a:schemeClr val="tx1">
                  <a:lumMod val="95000"/>
                </a:schemeClr>
              </a:solidFill>
              <a:latin typeface="Palatino Linotype" panose="02040502050505030304" pitchFamily="18" charset="0"/>
            </a:endParaRPr>
          </a:p>
          <a:p>
            <a:pPr marL="0" indent="0" algn="just">
              <a:buNone/>
            </a:pPr>
            <a:r>
              <a:rPr lang="en-US" sz="8000" b="1" dirty="0" smtClean="0">
                <a:solidFill>
                  <a:schemeClr val="tx1">
                    <a:lumMod val="95000"/>
                  </a:schemeClr>
                </a:solidFill>
                <a:latin typeface="Palatino Linotype" panose="02040502050505030304" pitchFamily="18" charset="0"/>
              </a:rPr>
              <a:t>Rapid </a:t>
            </a:r>
            <a:r>
              <a:rPr lang="en-US" sz="8000" b="1" dirty="0">
                <a:solidFill>
                  <a:schemeClr val="tx1">
                    <a:lumMod val="95000"/>
                  </a:schemeClr>
                </a:solidFill>
                <a:latin typeface="Palatino Linotype" panose="02040502050505030304" pitchFamily="18" charset="0"/>
              </a:rPr>
              <a:t>Re-housing: </a:t>
            </a:r>
            <a:r>
              <a:rPr lang="en-US" sz="8000" dirty="0">
                <a:solidFill>
                  <a:schemeClr val="tx1">
                    <a:lumMod val="95000"/>
                  </a:schemeClr>
                </a:solidFill>
                <a:latin typeface="Palatino Linotype" panose="02040502050505030304" pitchFamily="18" charset="0"/>
              </a:rPr>
              <a:t>Individuals and families who are </a:t>
            </a:r>
            <a:r>
              <a:rPr lang="en-US" sz="8000" b="1" i="1" dirty="0">
                <a:solidFill>
                  <a:schemeClr val="tx1">
                    <a:lumMod val="95000"/>
                  </a:schemeClr>
                </a:solidFill>
                <a:latin typeface="Palatino Linotype" panose="02040502050505030304" pitchFamily="18" charset="0"/>
              </a:rPr>
              <a:t>literally homeless</a:t>
            </a:r>
            <a:r>
              <a:rPr lang="en-US" sz="8000" dirty="0">
                <a:solidFill>
                  <a:schemeClr val="tx1">
                    <a:lumMod val="95000"/>
                  </a:schemeClr>
                </a:solidFill>
                <a:latin typeface="Palatino Linotype" panose="02040502050505030304" pitchFamily="18" charset="0"/>
              </a:rPr>
              <a:t>, meaning those who qualify under paragraph (1) of </a:t>
            </a:r>
            <a:r>
              <a:rPr lang="en-US" sz="8000" dirty="0" smtClean="0">
                <a:solidFill>
                  <a:schemeClr val="tx1">
                    <a:lumMod val="95000"/>
                  </a:schemeClr>
                </a:solidFill>
                <a:latin typeface="Palatino Linotype" panose="02040502050505030304" pitchFamily="18" charset="0"/>
              </a:rPr>
              <a:t>24 CFR 577.2(1)(i) definition </a:t>
            </a:r>
            <a:r>
              <a:rPr lang="en-US" sz="8000" dirty="0">
                <a:solidFill>
                  <a:schemeClr val="tx1">
                    <a:lumMod val="95000"/>
                  </a:schemeClr>
                </a:solidFill>
                <a:latin typeface="Palatino Linotype" panose="02040502050505030304" pitchFamily="18" charset="0"/>
              </a:rPr>
              <a:t>of homeless.</a:t>
            </a:r>
          </a:p>
          <a:p>
            <a:pPr marL="0" indent="0" algn="just">
              <a:buNone/>
            </a:pPr>
            <a:r>
              <a:rPr lang="en-US" sz="8000" dirty="0">
                <a:solidFill>
                  <a:schemeClr val="tx1">
                    <a:lumMod val="95000"/>
                  </a:schemeClr>
                </a:solidFill>
                <a:latin typeface="Palatino Linotype" panose="02040502050505030304" pitchFamily="18" charset="0"/>
              </a:rPr>
              <a:t> </a:t>
            </a:r>
          </a:p>
          <a:p>
            <a:pPr marL="0" indent="0" algn="just">
              <a:lnSpc>
                <a:spcPct val="120000"/>
              </a:lnSpc>
              <a:buNone/>
            </a:pPr>
            <a:r>
              <a:rPr lang="en-US" sz="8000" b="1" dirty="0" smtClean="0">
                <a:solidFill>
                  <a:schemeClr val="tx1">
                    <a:lumMod val="95000"/>
                  </a:schemeClr>
                </a:solidFill>
                <a:latin typeface="Palatino Linotype" panose="02040502050505030304" pitchFamily="18" charset="0"/>
              </a:rPr>
              <a:t>Homelessness </a:t>
            </a:r>
            <a:r>
              <a:rPr lang="en-US" sz="8000" b="1" dirty="0">
                <a:solidFill>
                  <a:schemeClr val="tx1">
                    <a:lumMod val="95000"/>
                  </a:schemeClr>
                </a:solidFill>
                <a:latin typeface="Palatino Linotype" panose="02040502050505030304" pitchFamily="18" charset="0"/>
              </a:rPr>
              <a:t>Prevention</a:t>
            </a:r>
            <a:r>
              <a:rPr lang="en-US" sz="8000" dirty="0">
                <a:solidFill>
                  <a:schemeClr val="tx1">
                    <a:lumMod val="95000"/>
                  </a:schemeClr>
                </a:solidFill>
                <a:latin typeface="Palatino Linotype" panose="02040502050505030304" pitchFamily="18" charset="0"/>
              </a:rPr>
              <a:t>: Individuals and families who are </a:t>
            </a:r>
            <a:r>
              <a:rPr lang="en-US" sz="8000" b="1" i="1" dirty="0">
                <a:solidFill>
                  <a:schemeClr val="tx1">
                    <a:lumMod val="95000"/>
                  </a:schemeClr>
                </a:solidFill>
                <a:latin typeface="Palatino Linotype" panose="02040502050505030304" pitchFamily="18" charset="0"/>
              </a:rPr>
              <a:t>at imminent risk, or at risk, of homelessness</a:t>
            </a:r>
            <a:r>
              <a:rPr lang="en-US" sz="8000" dirty="0">
                <a:solidFill>
                  <a:schemeClr val="tx1">
                    <a:lumMod val="95000"/>
                  </a:schemeClr>
                </a:solidFill>
                <a:latin typeface="Palatino Linotype" panose="02040502050505030304" pitchFamily="18" charset="0"/>
              </a:rPr>
              <a:t>, meaning those who qualify under </a:t>
            </a:r>
            <a:r>
              <a:rPr lang="en-US" sz="8000" dirty="0" smtClean="0">
                <a:solidFill>
                  <a:schemeClr val="tx1">
                    <a:lumMod val="95000"/>
                  </a:schemeClr>
                </a:solidFill>
                <a:latin typeface="Palatino Linotype" panose="02040502050505030304" pitchFamily="18" charset="0"/>
              </a:rPr>
              <a:t>the definition </a:t>
            </a:r>
            <a:r>
              <a:rPr lang="en-US" sz="8000" dirty="0">
                <a:solidFill>
                  <a:schemeClr val="tx1">
                    <a:lumMod val="95000"/>
                  </a:schemeClr>
                </a:solidFill>
                <a:latin typeface="Palatino Linotype" panose="02040502050505030304" pitchFamily="18" charset="0"/>
              </a:rPr>
              <a:t>of homeless or those who qualify as at risk of homelessness </a:t>
            </a:r>
            <a:r>
              <a:rPr lang="en-US" sz="8000" dirty="0" smtClean="0">
                <a:solidFill>
                  <a:schemeClr val="tx1">
                    <a:lumMod val="95000"/>
                  </a:schemeClr>
                </a:solidFill>
                <a:latin typeface="Palatino Linotype" panose="02040502050505030304" pitchFamily="18" charset="0"/>
              </a:rPr>
              <a:t>under paragraph </a:t>
            </a:r>
            <a:r>
              <a:rPr lang="en-US" sz="8000" dirty="0">
                <a:solidFill>
                  <a:schemeClr val="tx1">
                    <a:lumMod val="95000"/>
                  </a:schemeClr>
                </a:solidFill>
                <a:latin typeface="Palatino Linotype" panose="02040502050505030304" pitchFamily="18" charset="0"/>
              </a:rPr>
              <a:t>(2) and (3) of </a:t>
            </a:r>
            <a:r>
              <a:rPr lang="en-US" sz="8000" dirty="0" smtClean="0">
                <a:solidFill>
                  <a:schemeClr val="tx1">
                    <a:lumMod val="95000"/>
                  </a:schemeClr>
                </a:solidFill>
                <a:latin typeface="Palatino Linotype" panose="02040502050505030304" pitchFamily="18" charset="0"/>
              </a:rPr>
              <a:t>24 CFR 577.2. Individuals </a:t>
            </a:r>
            <a:r>
              <a:rPr lang="en-US" sz="8000" dirty="0">
                <a:solidFill>
                  <a:schemeClr val="tx1">
                    <a:lumMod val="95000"/>
                  </a:schemeClr>
                </a:solidFill>
                <a:latin typeface="Palatino Linotype" panose="02040502050505030304" pitchFamily="18" charset="0"/>
              </a:rPr>
              <a:t>and families must have an income </a:t>
            </a:r>
            <a:r>
              <a:rPr lang="en-US" sz="8000" dirty="0" smtClean="0">
                <a:solidFill>
                  <a:schemeClr val="tx1">
                    <a:lumMod val="95000"/>
                  </a:schemeClr>
                </a:solidFill>
                <a:latin typeface="Palatino Linotype" panose="02040502050505030304" pitchFamily="18" charset="0"/>
              </a:rPr>
              <a:t>below</a:t>
            </a:r>
            <a:r>
              <a:rPr lang="en-US" sz="8000" dirty="0">
                <a:solidFill>
                  <a:schemeClr val="tx1">
                    <a:lumMod val="95000"/>
                  </a:schemeClr>
                </a:solidFill>
                <a:latin typeface="Palatino Linotype" panose="02040502050505030304" pitchFamily="18" charset="0"/>
              </a:rPr>
              <a:t>, </a:t>
            </a:r>
            <a:r>
              <a:rPr lang="en-US" sz="8000" b="1" u="sng" dirty="0">
                <a:solidFill>
                  <a:schemeClr val="tx1">
                    <a:lumMod val="95000"/>
                  </a:schemeClr>
                </a:solidFill>
                <a:latin typeface="Palatino Linotype" panose="02040502050505030304" pitchFamily="18" charset="0"/>
              </a:rPr>
              <a:t>30% of </a:t>
            </a:r>
            <a:r>
              <a:rPr lang="en-US" sz="8000" b="1" u="sng" dirty="0" smtClean="0">
                <a:solidFill>
                  <a:schemeClr val="tx1">
                    <a:lumMod val="95000"/>
                  </a:schemeClr>
                </a:solidFill>
                <a:latin typeface="Palatino Linotype" panose="02040502050505030304" pitchFamily="18" charset="0"/>
              </a:rPr>
              <a:t>AMI</a:t>
            </a:r>
            <a:r>
              <a:rPr lang="en-US" sz="8000" dirty="0" smtClean="0">
                <a:solidFill>
                  <a:schemeClr val="tx1">
                    <a:lumMod val="95000"/>
                  </a:schemeClr>
                </a:solidFill>
                <a:latin typeface="Palatino Linotype" panose="02040502050505030304" pitchFamily="18" charset="0"/>
              </a:rPr>
              <a:t> </a:t>
            </a:r>
            <a:endParaRPr lang="en-US" sz="8000" dirty="0">
              <a:solidFill>
                <a:schemeClr val="tx1">
                  <a:lumMod val="95000"/>
                </a:schemeClr>
              </a:solidFill>
              <a:latin typeface="Palatino Linotype" panose="02040502050505030304" pitchFamily="18" charset="0"/>
            </a:endParaRPr>
          </a:p>
          <a:p>
            <a:pPr marL="0" indent="0" algn="just">
              <a:lnSpc>
                <a:spcPct val="120000"/>
              </a:lnSpc>
              <a:buNone/>
            </a:pPr>
            <a:r>
              <a:rPr lang="en-US" sz="8000" dirty="0">
                <a:solidFill>
                  <a:schemeClr val="tx1">
                    <a:lumMod val="95000"/>
                  </a:schemeClr>
                </a:solidFill>
                <a:latin typeface="Palatino Linotype" panose="02040502050505030304" pitchFamily="18" charset="0"/>
              </a:rPr>
              <a:t> </a:t>
            </a:r>
          </a:p>
          <a:p>
            <a:pPr marL="0" indent="0" algn="just">
              <a:lnSpc>
                <a:spcPct val="120000"/>
              </a:lnSpc>
              <a:buNone/>
            </a:pPr>
            <a:r>
              <a:rPr lang="en-US" sz="8000" b="1" dirty="0" smtClean="0">
                <a:solidFill>
                  <a:schemeClr val="tx1">
                    <a:lumMod val="95000"/>
                  </a:schemeClr>
                </a:solidFill>
                <a:latin typeface="Palatino Linotype" panose="02040502050505030304" pitchFamily="18" charset="0"/>
              </a:rPr>
              <a:t>Overview </a:t>
            </a:r>
            <a:r>
              <a:rPr lang="en-US" sz="8000" b="1" dirty="0">
                <a:solidFill>
                  <a:schemeClr val="tx1">
                    <a:lumMod val="95000"/>
                  </a:schemeClr>
                </a:solidFill>
                <a:latin typeface="Palatino Linotype" panose="02040502050505030304" pitchFamily="18" charset="0"/>
              </a:rPr>
              <a:t>of Eligible </a:t>
            </a:r>
            <a:r>
              <a:rPr lang="en-US" sz="8000" b="1" dirty="0" smtClean="0">
                <a:solidFill>
                  <a:schemeClr val="tx1">
                    <a:lumMod val="95000"/>
                  </a:schemeClr>
                </a:solidFill>
                <a:latin typeface="Palatino Linotype" panose="02040502050505030304" pitchFamily="18" charset="0"/>
              </a:rPr>
              <a:t>Activities: </a:t>
            </a:r>
            <a:r>
              <a:rPr lang="en-US" sz="8000" dirty="0" smtClean="0">
                <a:solidFill>
                  <a:schemeClr val="tx1">
                    <a:lumMod val="95000"/>
                  </a:schemeClr>
                </a:solidFill>
                <a:latin typeface="Palatino Linotype" panose="02040502050505030304" pitchFamily="18" charset="0"/>
              </a:rPr>
              <a:t>Short </a:t>
            </a:r>
            <a:r>
              <a:rPr lang="en-US" sz="8000" dirty="0">
                <a:solidFill>
                  <a:schemeClr val="tx1">
                    <a:lumMod val="95000"/>
                  </a:schemeClr>
                </a:solidFill>
                <a:latin typeface="Palatino Linotype" panose="02040502050505030304" pitchFamily="18" charset="0"/>
              </a:rPr>
              <a:t>and medium-term </a:t>
            </a:r>
            <a:r>
              <a:rPr lang="en-US" sz="8000" dirty="0" smtClean="0">
                <a:solidFill>
                  <a:schemeClr val="tx1">
                    <a:lumMod val="95000"/>
                  </a:schemeClr>
                </a:solidFill>
                <a:latin typeface="Palatino Linotype" panose="02040502050505030304" pitchFamily="18" charset="0"/>
              </a:rPr>
              <a:t>rental assistance </a:t>
            </a:r>
            <a:r>
              <a:rPr lang="en-US" sz="8000" dirty="0">
                <a:solidFill>
                  <a:schemeClr val="tx1">
                    <a:lumMod val="95000"/>
                  </a:schemeClr>
                </a:solidFill>
                <a:latin typeface="Palatino Linotype" panose="02040502050505030304" pitchFamily="18" charset="0"/>
              </a:rPr>
              <a:t>and housing relocation and stabilization services. Staff salaries related to carrying out rapid re-housing and homelessness prevention activities are also eligible.</a:t>
            </a:r>
          </a:p>
          <a:p>
            <a:pPr marL="0" indent="0">
              <a:buNone/>
            </a:pPr>
            <a:r>
              <a:rPr lang="en-US" sz="2400" dirty="0">
                <a:solidFill>
                  <a:schemeClr val="tx1">
                    <a:lumMod val="95000"/>
                  </a:schemeClr>
                </a:solidFill>
                <a:latin typeface="Palatino Linotype" panose="02040502050505030304" pitchFamily="18" charset="0"/>
              </a:rPr>
              <a:t> </a:t>
            </a:r>
          </a:p>
          <a:p>
            <a:pPr marL="0" indent="0">
              <a:buNone/>
            </a:pPr>
            <a:endParaRPr lang="en-US" sz="2400" dirty="0">
              <a:solidFill>
                <a:schemeClr val="tx1">
                  <a:lumMod val="95000"/>
                </a:schemeClr>
              </a:solidFill>
              <a:latin typeface="Palatino Linotype" panose="02040502050505030304" pitchFamily="18" charset="0"/>
            </a:endParaRPr>
          </a:p>
        </p:txBody>
      </p:sp>
      <p:sp>
        <p:nvSpPr>
          <p:cNvPr id="2" name="Title 1"/>
          <p:cNvSpPr>
            <a:spLocks noGrp="1"/>
          </p:cNvSpPr>
          <p:nvPr>
            <p:ph type="title"/>
          </p:nvPr>
        </p:nvSpPr>
        <p:spPr>
          <a:xfrm>
            <a:off x="457200" y="152400"/>
            <a:ext cx="8001000" cy="715962"/>
          </a:xfrm>
        </p:spPr>
        <p:txBody>
          <a:bodyPr>
            <a:noAutofit/>
          </a:bodyPr>
          <a:lstStyle/>
          <a:p>
            <a:r>
              <a:rPr lang="en-US" sz="2800" b="1" dirty="0"/>
              <a:t>Rapid Re-housing and Homelessness Prevention</a:t>
            </a:r>
          </a:p>
        </p:txBody>
      </p:sp>
    </p:spTree>
    <p:extLst>
      <p:ext uri="{BB962C8B-B14F-4D97-AF65-F5344CB8AC3E}">
        <p14:creationId xmlns:p14="http://schemas.microsoft.com/office/powerpoint/2010/main" val="610761168"/>
      </p:ext>
    </p:extLst>
  </p:cSld>
  <p:clrMapOvr>
    <a:masterClrMapping/>
  </p:clrMapOvr>
  <mc:AlternateContent xmlns:mc="http://schemas.openxmlformats.org/markup-compatibility/2006" xmlns:p14="http://schemas.microsoft.com/office/powerpoint/2010/main">
    <mc:Choice Requires="p14">
      <p:transition spd="slow" p14:dur="2000" advTm="27141"/>
    </mc:Choice>
    <mc:Fallback xmlns="">
      <p:transition spd="slow" advTm="2714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1295400"/>
            <a:ext cx="8077200" cy="5638800"/>
          </a:xfrm>
        </p:spPr>
        <p:txBody>
          <a:bodyPr>
            <a:normAutofit/>
          </a:bodyPr>
          <a:lstStyle/>
          <a:p>
            <a:pPr marL="0" indent="0">
              <a:buNone/>
            </a:pPr>
            <a:r>
              <a:rPr lang="en-US" sz="2400" b="1" u="sng" dirty="0" smtClean="0">
                <a:latin typeface="Palatino Linotype" panose="02040502050505030304" pitchFamily="18" charset="0"/>
              </a:rPr>
              <a:t>Purpose</a:t>
            </a:r>
            <a:endParaRPr lang="en-US" sz="2400" b="1" u="sng" dirty="0">
              <a:latin typeface="Palatino Linotype" panose="02040502050505030304" pitchFamily="18" charset="0"/>
            </a:endParaRPr>
          </a:p>
          <a:p>
            <a:pPr marL="0" indent="0" algn="l">
              <a:buNone/>
            </a:pPr>
            <a:r>
              <a:rPr lang="en-US" sz="2200" dirty="0" smtClean="0">
                <a:solidFill>
                  <a:schemeClr val="tx1">
                    <a:lumMod val="95000"/>
                  </a:schemeClr>
                </a:solidFill>
                <a:latin typeface="Palatino Linotype" panose="02040502050505030304" pitchFamily="18" charset="0"/>
              </a:rPr>
              <a:t>To </a:t>
            </a:r>
            <a:r>
              <a:rPr lang="en-US" sz="2200" b="1" dirty="0">
                <a:solidFill>
                  <a:schemeClr val="tx1">
                    <a:lumMod val="95000"/>
                  </a:schemeClr>
                </a:solidFill>
                <a:latin typeface="Palatino Linotype" panose="02040502050505030304" pitchFamily="18" charset="0"/>
              </a:rPr>
              <a:t>prevent </a:t>
            </a:r>
            <a:r>
              <a:rPr lang="en-US" sz="2200" dirty="0">
                <a:solidFill>
                  <a:schemeClr val="tx1">
                    <a:lumMod val="95000"/>
                  </a:schemeClr>
                </a:solidFill>
                <a:latin typeface="Palatino Linotype" panose="02040502050505030304" pitchFamily="18" charset="0"/>
              </a:rPr>
              <a:t>persons from becoming </a:t>
            </a:r>
            <a:r>
              <a:rPr lang="en-US" sz="2200" dirty="0" smtClean="0">
                <a:solidFill>
                  <a:schemeClr val="tx1">
                    <a:lumMod val="95000"/>
                  </a:schemeClr>
                </a:solidFill>
                <a:latin typeface="Palatino Linotype" panose="02040502050505030304" pitchFamily="18" charset="0"/>
              </a:rPr>
              <a:t>homeless and to </a:t>
            </a:r>
            <a:r>
              <a:rPr lang="en-US" sz="2200" dirty="0">
                <a:solidFill>
                  <a:schemeClr val="tx1">
                    <a:lumMod val="95000"/>
                  </a:schemeClr>
                </a:solidFill>
                <a:latin typeface="Palatino Linotype" panose="02040502050505030304" pitchFamily="18" charset="0"/>
              </a:rPr>
              <a:t>help such persons </a:t>
            </a:r>
            <a:r>
              <a:rPr lang="en-US" sz="2200" b="1" dirty="0">
                <a:solidFill>
                  <a:schemeClr val="tx1">
                    <a:lumMod val="95000"/>
                  </a:schemeClr>
                </a:solidFill>
                <a:latin typeface="Palatino Linotype" panose="02040502050505030304" pitchFamily="18" charset="0"/>
              </a:rPr>
              <a:t>regain stability </a:t>
            </a:r>
            <a:r>
              <a:rPr lang="en-US" sz="2200" dirty="0">
                <a:solidFill>
                  <a:schemeClr val="tx1">
                    <a:lumMod val="95000"/>
                  </a:schemeClr>
                </a:solidFill>
                <a:latin typeface="Palatino Linotype" panose="02040502050505030304" pitchFamily="18" charset="0"/>
              </a:rPr>
              <a:t>in their current housing or other permanent </a:t>
            </a:r>
            <a:r>
              <a:rPr lang="en-US" sz="2200" dirty="0" smtClean="0">
                <a:solidFill>
                  <a:schemeClr val="tx1">
                    <a:lumMod val="95000"/>
                  </a:schemeClr>
                </a:solidFill>
                <a:latin typeface="Palatino Linotype" panose="02040502050505030304" pitchFamily="18" charset="0"/>
              </a:rPr>
              <a:t>housing</a:t>
            </a:r>
          </a:p>
          <a:p>
            <a:pPr marL="0" indent="0">
              <a:buNone/>
            </a:pPr>
            <a:endParaRPr lang="en-US" sz="2200" b="1" u="sng" dirty="0" smtClean="0">
              <a:latin typeface="Palatino Linotype" panose="02040502050505030304" pitchFamily="18" charset="0"/>
            </a:endParaRPr>
          </a:p>
          <a:p>
            <a:pPr marL="0" indent="0">
              <a:buNone/>
            </a:pPr>
            <a:r>
              <a:rPr lang="en-US" sz="2200" b="1" u="sng" dirty="0" smtClean="0">
                <a:latin typeface="Palatino Linotype" panose="02040502050505030304" pitchFamily="18" charset="0"/>
              </a:rPr>
              <a:t>Eligible </a:t>
            </a:r>
            <a:r>
              <a:rPr lang="en-US" sz="2200" b="1" u="sng" dirty="0">
                <a:latin typeface="Palatino Linotype" panose="02040502050505030304" pitchFamily="18" charset="0"/>
              </a:rPr>
              <a:t>Participants</a:t>
            </a:r>
            <a:endParaRPr lang="en-US" sz="2200" u="sng" dirty="0">
              <a:latin typeface="Palatino Linotype" panose="02040502050505030304" pitchFamily="18" charset="0"/>
            </a:endParaRPr>
          </a:p>
          <a:p>
            <a:pPr marL="0" indent="0" algn="l">
              <a:buNone/>
            </a:pPr>
            <a:r>
              <a:rPr lang="en-US" sz="2200" dirty="0" smtClean="0">
                <a:solidFill>
                  <a:schemeClr val="tx1">
                    <a:lumMod val="85000"/>
                  </a:schemeClr>
                </a:solidFill>
                <a:latin typeface="Palatino Linotype" panose="02040502050505030304" pitchFamily="18" charset="0"/>
              </a:rPr>
              <a:t>Extremely </a:t>
            </a:r>
            <a:r>
              <a:rPr lang="en-US" sz="2200" dirty="0">
                <a:solidFill>
                  <a:schemeClr val="tx1">
                    <a:lumMod val="85000"/>
                  </a:schemeClr>
                </a:solidFill>
                <a:latin typeface="Palatino Linotype" panose="02040502050505030304" pitchFamily="18" charset="0"/>
              </a:rPr>
              <a:t>low income individuals and families (household </a:t>
            </a:r>
            <a:r>
              <a:rPr lang="en-US" sz="2200" dirty="0" smtClean="0">
                <a:solidFill>
                  <a:schemeClr val="tx1">
                    <a:lumMod val="85000"/>
                  </a:schemeClr>
                </a:solidFill>
                <a:latin typeface="Palatino Linotype" panose="02040502050505030304" pitchFamily="18" charset="0"/>
              </a:rPr>
              <a:t>income </a:t>
            </a:r>
            <a:r>
              <a:rPr lang="en-US" sz="2200" b="1" dirty="0" smtClean="0">
                <a:solidFill>
                  <a:schemeClr val="tx1">
                    <a:lumMod val="85000"/>
                  </a:schemeClr>
                </a:solidFill>
                <a:latin typeface="Palatino Linotype" panose="02040502050505030304" pitchFamily="18" charset="0"/>
              </a:rPr>
              <a:t>below </a:t>
            </a:r>
            <a:r>
              <a:rPr lang="en-US" sz="2200" b="1" dirty="0">
                <a:solidFill>
                  <a:schemeClr val="tx1">
                    <a:lumMod val="85000"/>
                  </a:schemeClr>
                </a:solidFill>
                <a:latin typeface="Palatino Linotype" panose="02040502050505030304" pitchFamily="18" charset="0"/>
              </a:rPr>
              <a:t>30% </a:t>
            </a:r>
            <a:r>
              <a:rPr lang="en-US" sz="2200" dirty="0">
                <a:solidFill>
                  <a:schemeClr val="tx1">
                    <a:lumMod val="85000"/>
                  </a:schemeClr>
                </a:solidFill>
                <a:latin typeface="Palatino Linotype" panose="02040502050505030304" pitchFamily="18" charset="0"/>
              </a:rPr>
              <a:t>of </a:t>
            </a:r>
            <a:r>
              <a:rPr lang="en-US" sz="2200" dirty="0" smtClean="0">
                <a:solidFill>
                  <a:schemeClr val="tx1">
                    <a:lumMod val="85000"/>
                  </a:schemeClr>
                </a:solidFill>
                <a:latin typeface="Palatino Linotype" panose="02040502050505030304" pitchFamily="18" charset="0"/>
              </a:rPr>
              <a:t>family AMI) </a:t>
            </a:r>
            <a:r>
              <a:rPr lang="en-US" sz="2200" b="1" dirty="0" smtClean="0">
                <a:solidFill>
                  <a:schemeClr val="tx1">
                    <a:lumMod val="85000"/>
                  </a:schemeClr>
                </a:solidFill>
                <a:latin typeface="Palatino Linotype" panose="02040502050505030304" pitchFamily="18" charset="0"/>
              </a:rPr>
              <a:t>at </a:t>
            </a:r>
            <a:r>
              <a:rPr lang="en-US" sz="2200" b="1" dirty="0">
                <a:solidFill>
                  <a:schemeClr val="tx1">
                    <a:lumMod val="85000"/>
                  </a:schemeClr>
                </a:solidFill>
                <a:latin typeface="Palatino Linotype" panose="02040502050505030304" pitchFamily="18" charset="0"/>
              </a:rPr>
              <a:t>risk of becoming homeless </a:t>
            </a:r>
            <a:r>
              <a:rPr lang="en-US" sz="2200" dirty="0" smtClean="0">
                <a:solidFill>
                  <a:schemeClr val="tx1">
                    <a:lumMod val="85000"/>
                  </a:schemeClr>
                </a:solidFill>
                <a:latin typeface="Palatino Linotype" panose="02040502050505030304" pitchFamily="18" charset="0"/>
              </a:rPr>
              <a:t>and moving </a:t>
            </a:r>
            <a:r>
              <a:rPr lang="en-US" sz="2200" dirty="0">
                <a:solidFill>
                  <a:schemeClr val="tx1">
                    <a:lumMod val="85000"/>
                  </a:schemeClr>
                </a:solidFill>
                <a:latin typeface="Palatino Linotype" panose="02040502050505030304" pitchFamily="18" charset="0"/>
              </a:rPr>
              <a:t>into an </a:t>
            </a:r>
            <a:r>
              <a:rPr lang="en-US" sz="2200" b="1" dirty="0">
                <a:solidFill>
                  <a:schemeClr val="tx1">
                    <a:lumMod val="85000"/>
                  </a:schemeClr>
                </a:solidFill>
                <a:latin typeface="Palatino Linotype" panose="02040502050505030304" pitchFamily="18" charset="0"/>
              </a:rPr>
              <a:t>emergency shelter </a:t>
            </a:r>
            <a:r>
              <a:rPr lang="en-US" sz="2200" dirty="0">
                <a:solidFill>
                  <a:schemeClr val="tx1">
                    <a:lumMod val="85000"/>
                  </a:schemeClr>
                </a:solidFill>
                <a:latin typeface="Palatino Linotype" panose="02040502050505030304" pitchFamily="18" charset="0"/>
              </a:rPr>
              <a:t>or </a:t>
            </a:r>
            <a:r>
              <a:rPr lang="en-US" sz="2200" b="1" dirty="0">
                <a:solidFill>
                  <a:schemeClr val="tx1">
                    <a:lumMod val="85000"/>
                  </a:schemeClr>
                </a:solidFill>
                <a:latin typeface="Palatino Linotype" panose="02040502050505030304" pitchFamily="18" charset="0"/>
              </a:rPr>
              <a:t>place not meant for </a:t>
            </a:r>
            <a:r>
              <a:rPr lang="en-US" sz="2200" b="1" dirty="0" smtClean="0">
                <a:solidFill>
                  <a:schemeClr val="tx1">
                    <a:lumMod val="85000"/>
                  </a:schemeClr>
                </a:solidFill>
                <a:latin typeface="Palatino Linotype" panose="02040502050505030304" pitchFamily="18" charset="0"/>
              </a:rPr>
              <a:t>human</a:t>
            </a:r>
            <a:r>
              <a:rPr lang="en-US" sz="2200" b="1" dirty="0">
                <a:solidFill>
                  <a:schemeClr val="tx1">
                    <a:lumMod val="85000"/>
                  </a:schemeClr>
                </a:solidFill>
                <a:latin typeface="Palatino Linotype" panose="02040502050505030304" pitchFamily="18" charset="0"/>
              </a:rPr>
              <a:t> habitation</a:t>
            </a:r>
            <a:r>
              <a:rPr lang="en-US" sz="2200" dirty="0">
                <a:solidFill>
                  <a:schemeClr val="tx1">
                    <a:lumMod val="85000"/>
                  </a:schemeClr>
                </a:solidFill>
                <a:latin typeface="Palatino Linotype" panose="02040502050505030304" pitchFamily="18" charset="0"/>
              </a:rPr>
              <a:t>.</a:t>
            </a:r>
          </a:p>
          <a:p>
            <a:pPr marL="0" indent="0">
              <a:buNone/>
            </a:pPr>
            <a:endParaRPr lang="en-US" sz="2200" b="1" u="sng" dirty="0" smtClean="0">
              <a:latin typeface="Palatino Linotype" panose="02040502050505030304" pitchFamily="18" charset="0"/>
            </a:endParaRPr>
          </a:p>
          <a:p>
            <a:pPr marL="0" indent="0">
              <a:buNone/>
            </a:pPr>
            <a:r>
              <a:rPr lang="en-US" sz="2200" b="1" u="sng" dirty="0" smtClean="0">
                <a:latin typeface="Palatino Linotype" panose="02040502050505030304" pitchFamily="18" charset="0"/>
              </a:rPr>
              <a:t>Eligible Activities</a:t>
            </a:r>
            <a:endParaRPr lang="en-US" sz="2200" u="sng" dirty="0" smtClean="0">
              <a:latin typeface="Palatino Linotype" panose="02040502050505030304" pitchFamily="18" charset="0"/>
            </a:endParaRPr>
          </a:p>
          <a:p>
            <a:pPr marL="457200" indent="-457200" algn="l">
              <a:buFont typeface="Wingdings" pitchFamily="2" charset="2"/>
              <a:buChar char="Ø"/>
            </a:pPr>
            <a:r>
              <a:rPr lang="en-US" sz="2200" dirty="0" smtClean="0">
                <a:solidFill>
                  <a:schemeClr val="tx1">
                    <a:lumMod val="85000"/>
                  </a:schemeClr>
                </a:solidFill>
                <a:latin typeface="Palatino Linotype" panose="02040502050505030304" pitchFamily="18" charset="0"/>
              </a:rPr>
              <a:t>Housing </a:t>
            </a:r>
            <a:r>
              <a:rPr lang="en-US" sz="2200" dirty="0">
                <a:solidFill>
                  <a:schemeClr val="tx1">
                    <a:lumMod val="85000"/>
                  </a:schemeClr>
                </a:solidFill>
                <a:latin typeface="Palatino Linotype" panose="02040502050505030304" pitchFamily="18" charset="0"/>
              </a:rPr>
              <a:t>Relocation and Stabilization Services</a:t>
            </a:r>
          </a:p>
          <a:p>
            <a:pPr marL="457200" indent="-457200" algn="l">
              <a:buFont typeface="Wingdings" pitchFamily="2" charset="2"/>
              <a:buChar char="Ø"/>
            </a:pPr>
            <a:r>
              <a:rPr lang="en-US" sz="2200" dirty="0" smtClean="0">
                <a:solidFill>
                  <a:schemeClr val="tx1">
                    <a:lumMod val="85000"/>
                  </a:schemeClr>
                </a:solidFill>
                <a:latin typeface="Palatino Linotype" panose="02040502050505030304" pitchFamily="18" charset="0"/>
              </a:rPr>
              <a:t>Short- </a:t>
            </a:r>
            <a:r>
              <a:rPr lang="en-US" sz="2200" dirty="0">
                <a:solidFill>
                  <a:schemeClr val="tx1">
                    <a:lumMod val="85000"/>
                  </a:schemeClr>
                </a:solidFill>
                <a:latin typeface="Palatino Linotype" panose="02040502050505030304" pitchFamily="18" charset="0"/>
              </a:rPr>
              <a:t>and Medium-Term Rental Assistance</a:t>
            </a:r>
          </a:p>
        </p:txBody>
      </p:sp>
      <p:sp>
        <p:nvSpPr>
          <p:cNvPr id="2" name="Title 1"/>
          <p:cNvSpPr>
            <a:spLocks noGrp="1"/>
          </p:cNvSpPr>
          <p:nvPr>
            <p:ph type="title"/>
          </p:nvPr>
        </p:nvSpPr>
        <p:spPr>
          <a:xfrm>
            <a:off x="457200" y="274638"/>
            <a:ext cx="8229600" cy="563562"/>
          </a:xfrm>
        </p:spPr>
        <p:txBody>
          <a:bodyPr>
            <a:noAutofit/>
          </a:bodyPr>
          <a:lstStyle/>
          <a:p>
            <a:r>
              <a:rPr lang="en-US" sz="2800" b="1" dirty="0"/>
              <a:t>Homelessness Prevention </a:t>
            </a:r>
          </a:p>
        </p:txBody>
      </p:sp>
    </p:spTree>
    <p:extLst>
      <p:ext uri="{BB962C8B-B14F-4D97-AF65-F5344CB8AC3E}">
        <p14:creationId xmlns:p14="http://schemas.microsoft.com/office/powerpoint/2010/main" val="2154893903"/>
      </p:ext>
    </p:extLst>
  </p:cSld>
  <p:clrMapOvr>
    <a:masterClrMapping/>
  </p:clrMapOvr>
  <mc:AlternateContent xmlns:mc="http://schemas.openxmlformats.org/markup-compatibility/2006" xmlns:p14="http://schemas.microsoft.com/office/powerpoint/2010/main">
    <mc:Choice Requires="p14">
      <p:transition spd="slow" p14:dur="2000" advTm="27626"/>
    </mc:Choice>
    <mc:Fallback xmlns="">
      <p:transition spd="slow" advTm="2762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447801"/>
            <a:ext cx="8229600" cy="5181600"/>
          </a:xfrm>
        </p:spPr>
        <p:txBody>
          <a:bodyPr>
            <a:normAutofit fontScale="55000" lnSpcReduction="20000"/>
          </a:bodyPr>
          <a:lstStyle/>
          <a:p>
            <a:pPr marL="0" indent="0" algn="just">
              <a:buNone/>
            </a:pPr>
            <a:r>
              <a:rPr lang="en-US" sz="4000" b="1" u="sng" dirty="0" smtClean="0">
                <a:latin typeface="Palatino Linotype" panose="02040502050505030304" pitchFamily="18" charset="0"/>
              </a:rPr>
              <a:t>Purpose</a:t>
            </a:r>
          </a:p>
          <a:p>
            <a:pPr marL="0" indent="0" algn="l">
              <a:buNone/>
            </a:pPr>
            <a:r>
              <a:rPr lang="en-US" sz="3600" dirty="0" smtClean="0">
                <a:solidFill>
                  <a:schemeClr val="tx1">
                    <a:lumMod val="85000"/>
                  </a:schemeClr>
                </a:solidFill>
                <a:latin typeface="Palatino Linotype" panose="02040502050505030304" pitchFamily="18" charset="0"/>
              </a:rPr>
              <a:t>To </a:t>
            </a:r>
            <a:r>
              <a:rPr lang="en-US" sz="3600" dirty="0">
                <a:solidFill>
                  <a:schemeClr val="tx1">
                    <a:lumMod val="85000"/>
                  </a:schemeClr>
                </a:solidFill>
                <a:latin typeface="Palatino Linotype" panose="02040502050505030304" pitchFamily="18" charset="0"/>
              </a:rPr>
              <a:t>help homeless </a:t>
            </a:r>
            <a:r>
              <a:rPr lang="en-US" sz="3600" dirty="0" smtClean="0">
                <a:solidFill>
                  <a:schemeClr val="tx1">
                    <a:lumMod val="85000"/>
                  </a:schemeClr>
                </a:solidFill>
                <a:latin typeface="Palatino Linotype" panose="02040502050505030304" pitchFamily="18" charset="0"/>
              </a:rPr>
              <a:t>persons, </a:t>
            </a:r>
            <a:r>
              <a:rPr lang="en-US" sz="3600" dirty="0">
                <a:solidFill>
                  <a:schemeClr val="tx1">
                    <a:lumMod val="85000"/>
                  </a:schemeClr>
                </a:solidFill>
                <a:latin typeface="Palatino Linotype" panose="02040502050505030304" pitchFamily="18" charset="0"/>
              </a:rPr>
              <a:t>living on the streets or in an emergency shelter, transition as quickly as possible into permanent </a:t>
            </a:r>
            <a:r>
              <a:rPr lang="en-US" sz="3600" dirty="0" smtClean="0">
                <a:solidFill>
                  <a:schemeClr val="tx1">
                    <a:lumMod val="85000"/>
                  </a:schemeClr>
                </a:solidFill>
                <a:latin typeface="Palatino Linotype" panose="02040502050505030304" pitchFamily="18" charset="0"/>
              </a:rPr>
              <a:t>housing </a:t>
            </a:r>
            <a:r>
              <a:rPr lang="en-US" sz="3600" dirty="0">
                <a:solidFill>
                  <a:schemeClr val="tx1">
                    <a:lumMod val="85000"/>
                  </a:schemeClr>
                </a:solidFill>
                <a:latin typeface="Palatino Linotype" panose="02040502050505030304" pitchFamily="18" charset="0"/>
              </a:rPr>
              <a:t>and to help such persons </a:t>
            </a:r>
            <a:r>
              <a:rPr lang="en-US" sz="3600" b="1" dirty="0">
                <a:solidFill>
                  <a:schemeClr val="tx1">
                    <a:lumMod val="85000"/>
                  </a:schemeClr>
                </a:solidFill>
                <a:latin typeface="Palatino Linotype" panose="02040502050505030304" pitchFamily="18" charset="0"/>
              </a:rPr>
              <a:t>achieve stability </a:t>
            </a:r>
            <a:r>
              <a:rPr lang="en-US" sz="3600" dirty="0">
                <a:solidFill>
                  <a:schemeClr val="tx1">
                    <a:lumMod val="85000"/>
                  </a:schemeClr>
                </a:solidFill>
                <a:latin typeface="Palatino Linotype" panose="02040502050505030304" pitchFamily="18" charset="0"/>
              </a:rPr>
              <a:t>in that </a:t>
            </a:r>
            <a:r>
              <a:rPr lang="en-US" sz="3600" dirty="0" smtClean="0">
                <a:solidFill>
                  <a:schemeClr val="tx1">
                    <a:lumMod val="85000"/>
                  </a:schemeClr>
                </a:solidFill>
                <a:latin typeface="Palatino Linotype" panose="02040502050505030304" pitchFamily="18" charset="0"/>
              </a:rPr>
              <a:t>housing</a:t>
            </a:r>
            <a:r>
              <a:rPr lang="en-US" sz="3600" dirty="0" smtClean="0">
                <a:latin typeface="Palatino Linotype" panose="02040502050505030304" pitchFamily="18" charset="0"/>
              </a:rPr>
              <a:t>.</a:t>
            </a:r>
            <a:endParaRPr lang="en-US" sz="3600" dirty="0">
              <a:latin typeface="Palatino Linotype" panose="02040502050505030304" pitchFamily="18" charset="0"/>
            </a:endParaRPr>
          </a:p>
          <a:p>
            <a:pPr marL="0" indent="0" algn="just">
              <a:buNone/>
            </a:pPr>
            <a:r>
              <a:rPr lang="en-US" sz="3600" dirty="0">
                <a:latin typeface="Palatino Linotype" panose="02040502050505030304" pitchFamily="18" charset="0"/>
              </a:rPr>
              <a:t>  </a:t>
            </a:r>
          </a:p>
          <a:p>
            <a:pPr marL="0" indent="0" algn="just">
              <a:buNone/>
            </a:pPr>
            <a:r>
              <a:rPr lang="en-US" sz="3600" b="1" u="sng" dirty="0">
                <a:latin typeface="Palatino Linotype" panose="02040502050505030304" pitchFamily="18" charset="0"/>
              </a:rPr>
              <a:t>Eligible Participants</a:t>
            </a:r>
          </a:p>
          <a:p>
            <a:pPr marL="0" indent="0" algn="just">
              <a:lnSpc>
                <a:spcPct val="120000"/>
              </a:lnSpc>
              <a:buNone/>
            </a:pPr>
            <a:r>
              <a:rPr lang="en-US" sz="3600" dirty="0" smtClean="0">
                <a:solidFill>
                  <a:schemeClr val="tx1">
                    <a:lumMod val="85000"/>
                  </a:schemeClr>
                </a:solidFill>
                <a:latin typeface="Palatino Linotype" panose="02040502050505030304" pitchFamily="18" charset="0"/>
              </a:rPr>
              <a:t>Literally </a:t>
            </a:r>
            <a:r>
              <a:rPr lang="en-US" sz="3600" dirty="0">
                <a:solidFill>
                  <a:schemeClr val="tx1">
                    <a:lumMod val="85000"/>
                  </a:schemeClr>
                </a:solidFill>
                <a:latin typeface="Palatino Linotype" panose="02040502050505030304" pitchFamily="18" charset="0"/>
              </a:rPr>
              <a:t>homeless individuals and families currently living in an </a:t>
            </a:r>
            <a:r>
              <a:rPr lang="en-US" sz="3600" b="1" dirty="0">
                <a:solidFill>
                  <a:schemeClr val="tx1">
                    <a:lumMod val="85000"/>
                  </a:schemeClr>
                </a:solidFill>
                <a:latin typeface="Palatino Linotype" panose="02040502050505030304" pitchFamily="18" charset="0"/>
              </a:rPr>
              <a:t>emergency shelter </a:t>
            </a:r>
            <a:r>
              <a:rPr lang="en-US" sz="3600" dirty="0">
                <a:solidFill>
                  <a:schemeClr val="tx1">
                    <a:lumMod val="85000"/>
                  </a:schemeClr>
                </a:solidFill>
                <a:latin typeface="Palatino Linotype" panose="02040502050505030304" pitchFamily="18" charset="0"/>
              </a:rPr>
              <a:t>or </a:t>
            </a:r>
            <a:r>
              <a:rPr lang="en-US" sz="3600" b="1" dirty="0">
                <a:solidFill>
                  <a:schemeClr val="tx1">
                    <a:lumMod val="85000"/>
                  </a:schemeClr>
                </a:solidFill>
                <a:latin typeface="Palatino Linotype" panose="02040502050505030304" pitchFamily="18" charset="0"/>
              </a:rPr>
              <a:t>place not meant for human </a:t>
            </a:r>
            <a:r>
              <a:rPr lang="en-US" sz="3600" b="1" dirty="0" smtClean="0">
                <a:solidFill>
                  <a:schemeClr val="tx1">
                    <a:lumMod val="85000"/>
                  </a:schemeClr>
                </a:solidFill>
                <a:latin typeface="Palatino Linotype" panose="02040502050505030304" pitchFamily="18" charset="0"/>
              </a:rPr>
              <a:t>habitation</a:t>
            </a:r>
            <a:r>
              <a:rPr lang="en-US" sz="3600" b="1" dirty="0" smtClean="0">
                <a:latin typeface="Palatino Linotype" panose="02040502050505030304" pitchFamily="18" charset="0"/>
              </a:rPr>
              <a:t>.</a:t>
            </a:r>
            <a:endParaRPr lang="en-US" sz="3600" b="1" dirty="0">
              <a:latin typeface="Palatino Linotype" panose="02040502050505030304" pitchFamily="18" charset="0"/>
            </a:endParaRPr>
          </a:p>
          <a:p>
            <a:pPr marL="0" indent="0" algn="just">
              <a:buNone/>
            </a:pPr>
            <a:r>
              <a:rPr lang="en-US" sz="3600" dirty="0">
                <a:latin typeface="Palatino Linotype" panose="02040502050505030304" pitchFamily="18" charset="0"/>
              </a:rPr>
              <a:t>  </a:t>
            </a:r>
          </a:p>
          <a:p>
            <a:pPr marL="0" indent="0" algn="just">
              <a:buNone/>
            </a:pPr>
            <a:r>
              <a:rPr lang="en-US" sz="3600" b="1" u="sng" dirty="0">
                <a:latin typeface="Palatino Linotype" panose="02040502050505030304" pitchFamily="18" charset="0"/>
              </a:rPr>
              <a:t>Eligible Activities</a:t>
            </a:r>
          </a:p>
          <a:p>
            <a:pPr marL="457200" indent="-457200" algn="just">
              <a:lnSpc>
                <a:spcPct val="120000"/>
              </a:lnSpc>
              <a:buFont typeface="Wingdings" pitchFamily="2" charset="2"/>
              <a:buChar char="Ø"/>
            </a:pPr>
            <a:r>
              <a:rPr lang="en-US" sz="3600" dirty="0">
                <a:solidFill>
                  <a:schemeClr val="tx1">
                    <a:lumMod val="85000"/>
                  </a:schemeClr>
                </a:solidFill>
                <a:latin typeface="Palatino Linotype" panose="02040502050505030304" pitchFamily="18" charset="0"/>
              </a:rPr>
              <a:t>Housing Relocation and Stabilization Services</a:t>
            </a:r>
          </a:p>
          <a:p>
            <a:pPr marL="457200" indent="-457200" algn="just">
              <a:lnSpc>
                <a:spcPct val="120000"/>
              </a:lnSpc>
              <a:buFont typeface="Wingdings" pitchFamily="2" charset="2"/>
              <a:buChar char="Ø"/>
            </a:pPr>
            <a:r>
              <a:rPr lang="en-US" sz="3600" dirty="0">
                <a:solidFill>
                  <a:schemeClr val="tx1">
                    <a:lumMod val="85000"/>
                  </a:schemeClr>
                </a:solidFill>
                <a:latin typeface="Palatino Linotype" panose="02040502050505030304" pitchFamily="18" charset="0"/>
              </a:rPr>
              <a:t>Short- and Medium-Term Rental Assistance</a:t>
            </a:r>
          </a:p>
          <a:p>
            <a:pPr marL="0" indent="0">
              <a:buNone/>
            </a:pPr>
            <a:r>
              <a:rPr lang="en-US" sz="3600" dirty="0">
                <a:latin typeface="Palatino Linotype" panose="02040502050505030304" pitchFamily="18" charset="0"/>
              </a:rPr>
              <a:t> </a:t>
            </a:r>
          </a:p>
          <a:p>
            <a:pPr marL="0" indent="0">
              <a:buNone/>
            </a:pPr>
            <a:r>
              <a:rPr lang="en-US" sz="3600" dirty="0">
                <a:latin typeface="Palatino Linotype" panose="02040502050505030304" pitchFamily="18" charset="0"/>
              </a:rPr>
              <a:t> </a:t>
            </a:r>
          </a:p>
          <a:p>
            <a:pPr marL="0" indent="0">
              <a:buNone/>
            </a:pPr>
            <a:endParaRPr lang="en-US" sz="2400" dirty="0">
              <a:latin typeface="Palatino Linotype" panose="02040502050505030304" pitchFamily="18" charset="0"/>
            </a:endParaRPr>
          </a:p>
        </p:txBody>
      </p:sp>
      <p:sp>
        <p:nvSpPr>
          <p:cNvPr id="2" name="Title 1"/>
          <p:cNvSpPr>
            <a:spLocks noGrp="1"/>
          </p:cNvSpPr>
          <p:nvPr>
            <p:ph type="title"/>
          </p:nvPr>
        </p:nvSpPr>
        <p:spPr>
          <a:xfrm>
            <a:off x="609600" y="457200"/>
            <a:ext cx="8229600" cy="609600"/>
          </a:xfrm>
        </p:spPr>
        <p:txBody>
          <a:bodyPr>
            <a:normAutofit/>
          </a:bodyPr>
          <a:lstStyle/>
          <a:p>
            <a:r>
              <a:rPr lang="en-US" sz="2800" b="1" dirty="0"/>
              <a:t>Rapid Re-Housing </a:t>
            </a:r>
          </a:p>
        </p:txBody>
      </p:sp>
    </p:spTree>
    <p:extLst>
      <p:ext uri="{BB962C8B-B14F-4D97-AF65-F5344CB8AC3E}">
        <p14:creationId xmlns:p14="http://schemas.microsoft.com/office/powerpoint/2010/main" val="2706023670"/>
      </p:ext>
    </p:extLst>
  </p:cSld>
  <p:clrMapOvr>
    <a:masterClrMapping/>
  </p:clrMapOvr>
  <mc:AlternateContent xmlns:mc="http://schemas.openxmlformats.org/markup-compatibility/2006" xmlns:p14="http://schemas.microsoft.com/office/powerpoint/2010/main">
    <mc:Choice Requires="p14">
      <p:transition spd="slow" p14:dur="2000" advTm="33372"/>
    </mc:Choice>
    <mc:Fallback xmlns="">
      <p:transition spd="slow" advTm="3337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2800" b="1" dirty="0"/>
              <a:t>Rapid Re-housing and Homelessness Prevention</a:t>
            </a:r>
          </a:p>
        </p:txBody>
      </p:sp>
      <p:graphicFrame>
        <p:nvGraphicFramePr>
          <p:cNvPr id="4" name="Table 3"/>
          <p:cNvGraphicFramePr>
            <a:graphicFrameLocks noGrp="1"/>
          </p:cNvGraphicFramePr>
          <p:nvPr>
            <p:extLst>
              <p:ext uri="{D42A27DB-BD31-4B8C-83A1-F6EECF244321}">
                <p14:modId xmlns:p14="http://schemas.microsoft.com/office/powerpoint/2010/main" val="339181735"/>
              </p:ext>
            </p:extLst>
          </p:nvPr>
        </p:nvGraphicFramePr>
        <p:xfrm>
          <a:off x="609600" y="1524001"/>
          <a:ext cx="8001001" cy="3925244"/>
        </p:xfrm>
        <a:graphic>
          <a:graphicData uri="http://schemas.openxmlformats.org/drawingml/2006/table">
            <a:tbl>
              <a:tblPr firstRow="1" bandRow="1">
                <a:tableStyleId>{5C22544A-7EE6-4342-B048-85BDC9FD1C3A}</a:tableStyleId>
              </a:tblPr>
              <a:tblGrid>
                <a:gridCol w="4724400"/>
                <a:gridCol w="3276601"/>
              </a:tblGrid>
              <a:tr h="570556">
                <a:tc>
                  <a:txBody>
                    <a:bodyPr/>
                    <a:lstStyle/>
                    <a:p>
                      <a:endParaRPr lang="en-US" sz="2000" dirty="0" smtClean="0"/>
                    </a:p>
                    <a:p>
                      <a:r>
                        <a:rPr lang="en-US" sz="2400" dirty="0" smtClean="0"/>
                        <a:t>Financial Assistance</a:t>
                      </a:r>
                      <a:endParaRPr lang="en-US" sz="2400" dirty="0"/>
                    </a:p>
                  </a:txBody>
                  <a:tcPr/>
                </a:tc>
                <a:tc>
                  <a:txBody>
                    <a:bodyPr/>
                    <a:lstStyle/>
                    <a:p>
                      <a:endParaRPr lang="en-US" sz="2000" dirty="0" smtClean="0"/>
                    </a:p>
                    <a:p>
                      <a:r>
                        <a:rPr lang="en-US" sz="2400" dirty="0" smtClean="0"/>
                        <a:t>Services</a:t>
                      </a:r>
                      <a:endParaRPr lang="en-US" sz="2400" dirty="0"/>
                    </a:p>
                  </a:txBody>
                  <a:tcPr/>
                </a:tc>
              </a:tr>
              <a:tr h="3163244">
                <a:tc>
                  <a:txBody>
                    <a:bodyPr/>
                    <a:lstStyle/>
                    <a:p>
                      <a:pPr marL="285750" indent="-285750">
                        <a:buFont typeface="Arial" pitchFamily="34" charset="0"/>
                        <a:buChar char="•"/>
                      </a:pPr>
                      <a:r>
                        <a:rPr lang="en-US" sz="2000" dirty="0" smtClean="0">
                          <a:latin typeface="Garamond" panose="02020404030301010803" pitchFamily="18" charset="0"/>
                        </a:rPr>
                        <a:t>Moving costs		</a:t>
                      </a:r>
                    </a:p>
                    <a:p>
                      <a:pPr marL="285750" indent="-285750">
                        <a:buFont typeface="Arial" pitchFamily="34" charset="0"/>
                        <a:buChar char="•"/>
                      </a:pPr>
                      <a:r>
                        <a:rPr lang="en-US" sz="2000" dirty="0" smtClean="0">
                          <a:latin typeface="Garamond" panose="02020404030301010803" pitchFamily="18" charset="0"/>
                        </a:rPr>
                        <a:t>Rent application fees</a:t>
                      </a:r>
                    </a:p>
                    <a:p>
                      <a:pPr marL="285750" indent="-285750">
                        <a:buFont typeface="Arial" pitchFamily="34" charset="0"/>
                        <a:buChar char="•"/>
                      </a:pPr>
                      <a:r>
                        <a:rPr lang="en-US" sz="2000" dirty="0" smtClean="0">
                          <a:latin typeface="Garamond" panose="02020404030301010803" pitchFamily="18" charset="0"/>
                        </a:rPr>
                        <a:t>Last month's rent	</a:t>
                      </a:r>
                    </a:p>
                    <a:p>
                      <a:pPr marL="285750" indent="-285750">
                        <a:buFont typeface="Arial" pitchFamily="34" charset="0"/>
                        <a:buChar char="•"/>
                      </a:pPr>
                      <a:r>
                        <a:rPr lang="en-US" sz="2000" dirty="0" smtClean="0">
                          <a:latin typeface="Garamond" panose="02020404030301010803" pitchFamily="18" charset="0"/>
                        </a:rPr>
                        <a:t>Utility payments</a:t>
                      </a:r>
                      <a:r>
                        <a:rPr lang="en-US" sz="2000" baseline="0" dirty="0" smtClean="0">
                          <a:latin typeface="Garamond" panose="02020404030301010803" pitchFamily="18" charset="0"/>
                        </a:rPr>
                        <a:t> (</a:t>
                      </a:r>
                      <a:r>
                        <a:rPr lang="en-US" sz="2000" dirty="0" smtClean="0">
                          <a:latin typeface="Garamond" panose="02020404030301010803" pitchFamily="18" charset="0"/>
                        </a:rPr>
                        <a:t>up to 24 months payments or 6 months arrears)</a:t>
                      </a:r>
                    </a:p>
                    <a:p>
                      <a:pPr marL="285750" indent="-285750">
                        <a:buFont typeface="Arial" pitchFamily="34" charset="0"/>
                        <a:buChar char="•"/>
                      </a:pPr>
                      <a:r>
                        <a:rPr lang="en-US" sz="2000" dirty="0" smtClean="0">
                          <a:latin typeface="Garamond" panose="02020404030301010803" pitchFamily="18" charset="0"/>
                        </a:rPr>
                        <a:t>Security deposit –equal to no more than 2 months rent</a:t>
                      </a:r>
                    </a:p>
                    <a:p>
                      <a:pPr marL="285750" indent="-285750">
                        <a:buFont typeface="Arial" pitchFamily="34" charset="0"/>
                        <a:buChar char="•"/>
                      </a:pPr>
                      <a:r>
                        <a:rPr lang="en-US" sz="2000" dirty="0" smtClean="0">
                          <a:latin typeface="Garamond" panose="02020404030301010803" pitchFamily="18" charset="0"/>
                        </a:rPr>
                        <a:t>Utility deposit 		 </a:t>
                      </a:r>
                    </a:p>
                    <a:p>
                      <a:pPr marL="0" indent="0">
                        <a:buNone/>
                      </a:pPr>
                      <a:r>
                        <a:rPr lang="en-US" sz="2000" dirty="0" smtClean="0">
                          <a:latin typeface="Garamond" panose="02020404030301010803" pitchFamily="18" charset="0"/>
                        </a:rPr>
                        <a:t>		</a:t>
                      </a:r>
                      <a:endParaRPr lang="en-US" sz="2000" dirty="0">
                        <a:latin typeface="Garamond" panose="02020404030301010803" pitchFamily="18" charset="0"/>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latin typeface="Garamond" panose="02020404030301010803" pitchFamily="18" charset="0"/>
                        </a:rPr>
                        <a:t>Housing Search &amp;  Placement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latin typeface="Garamond" panose="02020404030301010803" pitchFamily="18" charset="0"/>
                        </a:rPr>
                        <a:t>Housing Stability</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latin typeface="Garamond" panose="02020404030301010803" pitchFamily="18" charset="0"/>
                        </a:rPr>
                        <a:t>Case Management</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latin typeface="Garamond" panose="02020404030301010803" pitchFamily="18" charset="0"/>
                        </a:rPr>
                        <a:t>Mediation</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latin typeface="Garamond" panose="02020404030301010803" pitchFamily="18" charset="0"/>
                        </a:rPr>
                        <a:t>Credit Repair</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latin typeface="Garamond" panose="02020404030301010803" pitchFamily="18" charset="0"/>
                        </a:rPr>
                        <a:t>Legal Services</a:t>
                      </a:r>
                    </a:p>
                    <a:p>
                      <a:pPr marL="285750" indent="-285750">
                        <a:buFont typeface="Arial" pitchFamily="34" charset="0"/>
                        <a:buChar char="•"/>
                      </a:pPr>
                      <a:endParaRPr lang="en-US" sz="2000" dirty="0">
                        <a:latin typeface="Garamond" panose="02020404030301010803" pitchFamily="18" charset="0"/>
                      </a:endParaRPr>
                    </a:p>
                  </a:txBody>
                  <a:tcPr/>
                </a:tc>
              </a:tr>
            </a:tbl>
          </a:graphicData>
        </a:graphic>
      </p:graphicFrame>
    </p:spTree>
    <p:extLst>
      <p:ext uri="{BB962C8B-B14F-4D97-AF65-F5344CB8AC3E}">
        <p14:creationId xmlns:p14="http://schemas.microsoft.com/office/powerpoint/2010/main" val="1511386381"/>
      </p:ext>
    </p:extLst>
  </p:cSld>
  <p:clrMapOvr>
    <a:masterClrMapping/>
  </p:clrMapOvr>
  <mc:AlternateContent xmlns:mc="http://schemas.openxmlformats.org/markup-compatibility/2006" xmlns:p14="http://schemas.microsoft.com/office/powerpoint/2010/main">
    <mc:Choice Requires="p14">
      <p:transition spd="slow" p14:dur="2000" advTm="15393"/>
    </mc:Choice>
    <mc:Fallback xmlns="">
      <p:transition spd="slow" advTm="1539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01000" cy="1066801"/>
          </a:xfrm>
        </p:spPr>
        <p:txBody>
          <a:bodyPr>
            <a:noAutofit/>
          </a:bodyPr>
          <a:lstStyle/>
          <a:p>
            <a:r>
              <a:rPr lang="en-US" sz="2800" b="1" dirty="0"/>
              <a:t>Short- </a:t>
            </a:r>
            <a:r>
              <a:rPr lang="en-US" sz="2800" b="1" dirty="0" smtClean="0"/>
              <a:t>&amp; </a:t>
            </a:r>
            <a:r>
              <a:rPr lang="en-US" sz="2800" b="1" dirty="0"/>
              <a:t>Medium-Term </a:t>
            </a:r>
            <a:r>
              <a:rPr lang="en-US" sz="2800" b="1" dirty="0" smtClean="0"/>
              <a:t/>
            </a:r>
            <a:br>
              <a:rPr lang="en-US" sz="2800" b="1" dirty="0" smtClean="0"/>
            </a:br>
            <a:r>
              <a:rPr lang="en-US" sz="2800" b="1" dirty="0" smtClean="0"/>
              <a:t>Rental Assistance</a:t>
            </a:r>
            <a:endParaRPr lang="en-US" sz="28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17638"/>
            <a:ext cx="7086600" cy="639762"/>
          </a:xfrm>
          <a:prstGeom prst="rect">
            <a:avLst/>
          </a:prstGeom>
          <a:solidFill>
            <a:schemeClr val="tx1">
              <a:lumMod val="85000"/>
            </a:schemeClr>
          </a:solidFill>
          <a:ln>
            <a:noFill/>
          </a:ln>
          <a:effectLst>
            <a:outerShdw dist="35921" dir="2700000" algn="ctr" rotWithShape="0">
              <a:schemeClr val="bg2"/>
            </a:outerShdw>
          </a:effectLst>
          <a:extLst/>
        </p:spPr>
      </p:pic>
      <p:graphicFrame>
        <p:nvGraphicFramePr>
          <p:cNvPr id="4" name="Table 3"/>
          <p:cNvGraphicFramePr>
            <a:graphicFrameLocks noGrp="1"/>
          </p:cNvGraphicFramePr>
          <p:nvPr>
            <p:extLst>
              <p:ext uri="{D42A27DB-BD31-4B8C-83A1-F6EECF244321}">
                <p14:modId xmlns:p14="http://schemas.microsoft.com/office/powerpoint/2010/main" val="3629195060"/>
              </p:ext>
            </p:extLst>
          </p:nvPr>
        </p:nvGraphicFramePr>
        <p:xfrm>
          <a:off x="533400" y="2209800"/>
          <a:ext cx="8077200" cy="3566160"/>
        </p:xfrm>
        <a:graphic>
          <a:graphicData uri="http://schemas.openxmlformats.org/drawingml/2006/table">
            <a:tbl>
              <a:tblPr firstRow="1" bandRow="1">
                <a:tableStyleId>{5C22544A-7EE6-4342-B048-85BDC9FD1C3A}</a:tableStyleId>
              </a:tblPr>
              <a:tblGrid>
                <a:gridCol w="4038600"/>
                <a:gridCol w="4038600"/>
              </a:tblGrid>
              <a:tr h="457200">
                <a:tc>
                  <a:txBody>
                    <a:bodyPr/>
                    <a:lstStyle/>
                    <a:p>
                      <a:pPr marL="0" algn="l" defTabSz="914400" rtl="0" eaLnBrk="1" latinLnBrk="0" hangingPunct="1"/>
                      <a:r>
                        <a:rPr lang="en-US" sz="2400" b="1" kern="1200" dirty="0" smtClean="0">
                          <a:solidFill>
                            <a:schemeClr val="lt1"/>
                          </a:solidFill>
                          <a:latin typeface="+mn-lt"/>
                          <a:ea typeface="+mn-ea"/>
                          <a:cs typeface="+mn-cs"/>
                        </a:rPr>
                        <a:t>Types of Rental Assistance</a:t>
                      </a:r>
                      <a:endParaRPr lang="en-US" sz="2400" b="1" kern="1200" dirty="0">
                        <a:solidFill>
                          <a:schemeClr val="lt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lt1"/>
                          </a:solidFill>
                          <a:latin typeface="+mn-lt"/>
                          <a:ea typeface="+mn-ea"/>
                          <a:cs typeface="+mn-cs"/>
                        </a:rPr>
                        <a:t>Length of Assistance</a:t>
                      </a:r>
                    </a:p>
                    <a:p>
                      <a:pPr algn="ctr"/>
                      <a:endParaRPr lang="en-US" dirty="0"/>
                    </a:p>
                  </a:txBody>
                  <a:tcPr/>
                </a:tc>
              </a:tr>
              <a:tr h="624840">
                <a:tc>
                  <a:txBody>
                    <a:bodyPr/>
                    <a:lstStyle/>
                    <a:p>
                      <a:r>
                        <a:rPr lang="en-US" sz="1800" dirty="0" smtClean="0"/>
                        <a:t>Short Term Rental Assistance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up to 3 Months</a:t>
                      </a:r>
                    </a:p>
                    <a:p>
                      <a:endParaRPr lang="en-US" dirty="0"/>
                    </a:p>
                  </a:txBody>
                  <a:tcPr/>
                </a:tc>
              </a:tr>
              <a:tr h="624840">
                <a:tc>
                  <a:txBody>
                    <a:bodyPr/>
                    <a:lstStyle/>
                    <a:p>
                      <a:r>
                        <a:rPr lang="en-US" sz="1800" dirty="0" smtClean="0"/>
                        <a:t>Medium Term Rental Assistance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4 to 24 Months</a:t>
                      </a:r>
                    </a:p>
                    <a:p>
                      <a:endParaRPr lang="en-US" dirty="0"/>
                    </a:p>
                  </a:txBody>
                  <a:tcPr/>
                </a:tc>
              </a:tr>
              <a:tr h="624840">
                <a:tc>
                  <a:txBody>
                    <a:bodyPr/>
                    <a:lstStyle/>
                    <a:p>
                      <a:r>
                        <a:rPr lang="en-US" sz="1800" dirty="0" smtClean="0"/>
                        <a:t>Payment of Rental Arrears</a:t>
                      </a:r>
                      <a:endParaRPr lang="en-US" dirty="0"/>
                    </a:p>
                  </a:txBody>
                  <a:tcPr/>
                </a:tc>
                <a:tc>
                  <a:txBody>
                    <a:bodyPr/>
                    <a:lstStyle/>
                    <a:p>
                      <a:r>
                        <a:rPr lang="en-US" sz="1800" dirty="0" smtClean="0"/>
                        <a:t>One time payment up to 6 months, including any late fees on arrears</a:t>
                      </a:r>
                      <a:endParaRPr lang="en-US" dirty="0"/>
                    </a:p>
                  </a:txBody>
                  <a:tcPr/>
                </a:tc>
              </a:tr>
              <a:tr h="624840">
                <a:tc>
                  <a:txBody>
                    <a:bodyPr/>
                    <a:lstStyle/>
                    <a:p>
                      <a:r>
                        <a:rPr lang="en-US" sz="1800" dirty="0" smtClean="0"/>
                        <a:t>Any Combination of the</a:t>
                      </a:r>
                      <a:r>
                        <a:rPr lang="en-US" sz="1800" baseline="0" dirty="0" smtClean="0"/>
                        <a:t> t</a:t>
                      </a:r>
                      <a:r>
                        <a:rPr lang="en-US" sz="1800" b="1" dirty="0" smtClean="0"/>
                        <a:t>hree</a:t>
                      </a:r>
                      <a:r>
                        <a:rPr lang="en-US" sz="1800" b="0" dirty="0" smtClean="0"/>
                        <a:t> </a:t>
                      </a:r>
                      <a:r>
                        <a:rPr lang="en-US" sz="1800" b="1" kern="1200" dirty="0" smtClean="0">
                          <a:solidFill>
                            <a:schemeClr val="dk1"/>
                          </a:solidFill>
                          <a:latin typeface="+mn-lt"/>
                          <a:ea typeface="+mn-ea"/>
                          <a:cs typeface="+mn-cs"/>
                        </a:rPr>
                        <a:t>types</a:t>
                      </a:r>
                      <a:r>
                        <a:rPr lang="en-US" sz="1800" b="0" dirty="0" smtClean="0"/>
                        <a:t>  </a:t>
                      </a:r>
                      <a:r>
                        <a:rPr lang="en-US" sz="1800" dirty="0" smtClean="0"/>
                        <a:t>of Rental Assistance</a:t>
                      </a:r>
                      <a:endParaRPr lang="en-US" dirty="0"/>
                    </a:p>
                  </a:txBody>
                  <a:tcPr/>
                </a:tc>
                <a:tc>
                  <a:txBody>
                    <a:bodyPr/>
                    <a:lstStyle/>
                    <a:p>
                      <a:r>
                        <a:rPr lang="en-US" sz="1800" dirty="0" smtClean="0"/>
                        <a:t>Total not to exceed 24 months in a 3 year period, including any payment for last month’s rent</a:t>
                      </a:r>
                      <a:endParaRPr lang="en-US" dirty="0"/>
                    </a:p>
                  </a:txBody>
                  <a:tcPr/>
                </a:tc>
              </a:tr>
            </a:tbl>
          </a:graphicData>
        </a:graphic>
      </p:graphicFrame>
    </p:spTree>
    <p:extLst>
      <p:ext uri="{BB962C8B-B14F-4D97-AF65-F5344CB8AC3E}">
        <p14:creationId xmlns:p14="http://schemas.microsoft.com/office/powerpoint/2010/main" val="2277673461"/>
      </p:ext>
    </p:extLst>
  </p:cSld>
  <p:clrMapOvr>
    <a:masterClrMapping/>
  </p:clrMapOvr>
  <mc:AlternateContent xmlns:mc="http://schemas.openxmlformats.org/markup-compatibility/2006" xmlns:p14="http://schemas.microsoft.com/office/powerpoint/2010/main">
    <mc:Choice Requires="p14">
      <p:transition spd="slow" p14:dur="2000" advTm="29139"/>
    </mc:Choice>
    <mc:Fallback xmlns="">
      <p:transition spd="slow" advTm="29139"/>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2473" y="228600"/>
            <a:ext cx="6953186" cy="523220"/>
          </a:xfrm>
          <a:prstGeom prst="rect">
            <a:avLst/>
          </a:prstGeom>
          <a:solidFill>
            <a:schemeClr val="tx1"/>
          </a:solidFill>
          <a:ln w="76200" cmpd="thinThick">
            <a:solidFill>
              <a:schemeClr val="tx1"/>
            </a:solidFill>
            <a:miter lim="800000"/>
          </a:ln>
        </p:spPr>
        <p:txBody>
          <a:bodyPr vert="horz" lIns="91440" tIns="45720" rIns="91440" bIns="45720" rtlCol="0" anchor="ctr" anchorCtr="0">
            <a:noAutofit/>
          </a:bodyPr>
          <a:lstStyle/>
          <a:p>
            <a:pPr algn="ctr">
              <a:spcBef>
                <a:spcPts val="400"/>
              </a:spcBef>
            </a:pPr>
            <a:r>
              <a:rPr lang="en-US" sz="2800" b="1" cap="all" dirty="0">
                <a:solidFill>
                  <a:schemeClr val="bg1">
                    <a:lumMod val="75000"/>
                    <a:lumOff val="25000"/>
                  </a:schemeClr>
                </a:solidFill>
                <a:latin typeface="+mj-lt"/>
                <a:ea typeface="+mj-ea"/>
                <a:cs typeface="Tunga" pitchFamily="2"/>
              </a:rPr>
              <a:t>Qualifications of Homelessness</a:t>
            </a:r>
          </a:p>
        </p:txBody>
      </p:sp>
      <p:sp>
        <p:nvSpPr>
          <p:cNvPr id="3" name="Rectangle 3"/>
          <p:cNvSpPr txBox="1">
            <a:spLocks noChangeArrowheads="1"/>
          </p:cNvSpPr>
          <p:nvPr/>
        </p:nvSpPr>
        <p:spPr>
          <a:xfrm>
            <a:off x="304800" y="813375"/>
            <a:ext cx="8381999" cy="5715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Clr>
                <a:schemeClr val="accent1"/>
              </a:buClr>
              <a:buNone/>
              <a:defRPr/>
            </a:pPr>
            <a:r>
              <a:rPr lang="en-US" sz="2000" dirty="0">
                <a:solidFill>
                  <a:schemeClr val="tx1">
                    <a:lumMod val="95000"/>
                  </a:schemeClr>
                </a:solidFill>
                <a:latin typeface="Palatino Linotype" panose="02040502050505030304" pitchFamily="18" charset="0"/>
              </a:rPr>
              <a:t>A person </a:t>
            </a:r>
            <a:r>
              <a:rPr lang="en-US" sz="2000" dirty="0" smtClean="0">
                <a:solidFill>
                  <a:schemeClr val="tx1">
                    <a:lumMod val="95000"/>
                  </a:schemeClr>
                </a:solidFill>
                <a:latin typeface="Palatino Linotype" panose="02040502050505030304" pitchFamily="18" charset="0"/>
              </a:rPr>
              <a:t>or family is </a:t>
            </a:r>
            <a:r>
              <a:rPr lang="en-US" sz="2000" dirty="0">
                <a:solidFill>
                  <a:schemeClr val="tx1">
                    <a:lumMod val="95000"/>
                  </a:schemeClr>
                </a:solidFill>
                <a:latin typeface="Palatino Linotype" panose="02040502050505030304" pitchFamily="18" charset="0"/>
              </a:rPr>
              <a:t>considered </a:t>
            </a:r>
            <a:r>
              <a:rPr lang="en-US" sz="2000" dirty="0" smtClean="0">
                <a:solidFill>
                  <a:schemeClr val="tx1">
                    <a:lumMod val="95000"/>
                  </a:schemeClr>
                </a:solidFill>
                <a:latin typeface="Palatino Linotype" panose="02040502050505030304" pitchFamily="18" charset="0"/>
              </a:rPr>
              <a:t>homeless pursuant to the </a:t>
            </a:r>
            <a:r>
              <a:rPr lang="en-US" sz="2000" dirty="0">
                <a:solidFill>
                  <a:schemeClr val="tx1">
                    <a:lumMod val="95000"/>
                  </a:schemeClr>
                </a:solidFill>
                <a:latin typeface="Palatino Linotype" panose="02040502050505030304" pitchFamily="18" charset="0"/>
              </a:rPr>
              <a:t>McKinney-Vento Act </a:t>
            </a:r>
            <a:r>
              <a:rPr lang="en-US" sz="2000" dirty="0" smtClean="0">
                <a:solidFill>
                  <a:schemeClr val="tx1">
                    <a:lumMod val="95000"/>
                  </a:schemeClr>
                </a:solidFill>
                <a:latin typeface="Palatino Linotype" panose="02040502050505030304" pitchFamily="18" charset="0"/>
              </a:rPr>
              <a:t>[amended </a:t>
            </a:r>
            <a:r>
              <a:rPr lang="en-US" sz="2000" dirty="0">
                <a:solidFill>
                  <a:schemeClr val="tx1">
                    <a:lumMod val="95000"/>
                  </a:schemeClr>
                </a:solidFill>
                <a:latin typeface="Palatino Linotype" panose="02040502050505030304" pitchFamily="18" charset="0"/>
              </a:rPr>
              <a:t>by the </a:t>
            </a:r>
            <a:r>
              <a:rPr lang="en-US" sz="2000" dirty="0" smtClean="0">
                <a:solidFill>
                  <a:schemeClr val="tx1">
                    <a:lumMod val="95000"/>
                  </a:schemeClr>
                </a:solidFill>
                <a:latin typeface="Palatino Linotype" panose="02040502050505030304" pitchFamily="18" charset="0"/>
              </a:rPr>
              <a:t>HEARTH </a:t>
            </a:r>
            <a:r>
              <a:rPr lang="en-US" sz="2000" dirty="0">
                <a:solidFill>
                  <a:schemeClr val="tx1">
                    <a:lumMod val="95000"/>
                  </a:schemeClr>
                </a:solidFill>
                <a:latin typeface="Palatino Linotype" panose="02040502050505030304" pitchFamily="18" charset="0"/>
              </a:rPr>
              <a:t>Act (24 CFR 577.2</a:t>
            </a:r>
            <a:r>
              <a:rPr lang="en-US" sz="2000" dirty="0" smtClean="0">
                <a:solidFill>
                  <a:schemeClr val="tx1">
                    <a:lumMod val="95000"/>
                  </a:schemeClr>
                </a:solidFill>
                <a:latin typeface="Palatino Linotype" panose="02040502050505030304" pitchFamily="18" charset="0"/>
              </a:rPr>
              <a:t>)]under </a:t>
            </a:r>
            <a:r>
              <a:rPr lang="en-US" sz="2000" dirty="0">
                <a:solidFill>
                  <a:schemeClr val="tx1">
                    <a:lumMod val="95000"/>
                  </a:schemeClr>
                </a:solidFill>
                <a:latin typeface="Palatino Linotype" panose="02040502050505030304" pitchFamily="18" charset="0"/>
              </a:rPr>
              <a:t>four categories </a:t>
            </a:r>
            <a:r>
              <a:rPr lang="en-US" sz="2000" dirty="0" smtClean="0">
                <a:solidFill>
                  <a:schemeClr val="tx1">
                    <a:lumMod val="95000"/>
                  </a:schemeClr>
                </a:solidFill>
                <a:latin typeface="Palatino Linotype" panose="02040502050505030304" pitchFamily="18" charset="0"/>
              </a:rPr>
              <a:t>as </a:t>
            </a:r>
            <a:r>
              <a:rPr lang="en-US" sz="2000" dirty="0">
                <a:solidFill>
                  <a:schemeClr val="tx1">
                    <a:lumMod val="95000"/>
                  </a:schemeClr>
                </a:solidFill>
                <a:latin typeface="Palatino Linotype" panose="02040502050505030304" pitchFamily="18" charset="0"/>
              </a:rPr>
              <a:t>follows: </a:t>
            </a:r>
            <a:endParaRPr lang="en-US" sz="2000" dirty="0" smtClean="0">
              <a:solidFill>
                <a:schemeClr val="tx1">
                  <a:lumMod val="95000"/>
                </a:schemeClr>
              </a:solidFill>
              <a:latin typeface="Palatino Linotype" panose="02040502050505030304" pitchFamily="18" charset="0"/>
            </a:endParaRPr>
          </a:p>
          <a:p>
            <a:pPr marL="0" indent="0" algn="just">
              <a:buClr>
                <a:schemeClr val="accent1"/>
              </a:buClr>
              <a:buNone/>
              <a:defRPr/>
            </a:pPr>
            <a:endParaRPr lang="en-US" sz="1200" dirty="0">
              <a:solidFill>
                <a:schemeClr val="tx1">
                  <a:lumMod val="95000"/>
                </a:schemeClr>
              </a:solidFill>
              <a:latin typeface="Palatino Linotype" panose="02040502050505030304" pitchFamily="18" charset="0"/>
            </a:endParaRPr>
          </a:p>
          <a:p>
            <a:pPr marL="573088" indent="-458788">
              <a:buClr>
                <a:schemeClr val="accent1"/>
              </a:buClr>
              <a:buFont typeface="+mj-lt"/>
              <a:buAutoNum type="arabicParenR"/>
            </a:pPr>
            <a:r>
              <a:rPr lang="en-US" sz="2000" dirty="0" smtClean="0">
                <a:solidFill>
                  <a:schemeClr val="tx1">
                    <a:lumMod val="95000"/>
                  </a:schemeClr>
                </a:solidFill>
                <a:latin typeface="Palatino Linotype" panose="02040502050505030304" pitchFamily="18" charset="0"/>
              </a:rPr>
              <a:t>Lacks </a:t>
            </a:r>
            <a:r>
              <a:rPr lang="en-US" sz="2000" dirty="0">
                <a:solidFill>
                  <a:schemeClr val="tx1">
                    <a:lumMod val="95000"/>
                  </a:schemeClr>
                </a:solidFill>
                <a:latin typeface="Palatino Linotype" panose="02040502050505030304" pitchFamily="18" charset="0"/>
              </a:rPr>
              <a:t>a </a:t>
            </a:r>
            <a:r>
              <a:rPr lang="en-US" sz="2000" dirty="0" smtClean="0">
                <a:solidFill>
                  <a:schemeClr val="tx1">
                    <a:lumMod val="95000"/>
                  </a:schemeClr>
                </a:solidFill>
                <a:latin typeface="Palatino Linotype" panose="02040502050505030304" pitchFamily="18" charset="0"/>
              </a:rPr>
              <a:t>fixed, </a:t>
            </a:r>
            <a:r>
              <a:rPr lang="en-US" sz="2000" dirty="0">
                <a:solidFill>
                  <a:schemeClr val="tx1">
                    <a:lumMod val="95000"/>
                  </a:schemeClr>
                </a:solidFill>
                <a:latin typeface="Palatino Linotype" panose="02040502050505030304" pitchFamily="18" charset="0"/>
              </a:rPr>
              <a:t>regular, and adequate nighttime residence</a:t>
            </a:r>
            <a:r>
              <a:rPr lang="en-US" sz="2000" dirty="0" smtClean="0">
                <a:solidFill>
                  <a:schemeClr val="tx1">
                    <a:lumMod val="95000"/>
                  </a:schemeClr>
                </a:solidFill>
                <a:latin typeface="Palatino Linotype" panose="02040502050505030304" pitchFamily="18" charset="0"/>
              </a:rPr>
              <a:t>.(</a:t>
            </a:r>
            <a:r>
              <a:rPr lang="en-US" sz="2000" i="1" dirty="0" smtClean="0">
                <a:solidFill>
                  <a:schemeClr val="tx1">
                    <a:lumMod val="95000"/>
                  </a:schemeClr>
                </a:solidFill>
                <a:latin typeface="Palatino Linotype" panose="02040502050505030304" pitchFamily="18" charset="0"/>
              </a:rPr>
              <a:t>e.g</a:t>
            </a:r>
            <a:r>
              <a:rPr lang="en-US" sz="2000" dirty="0" smtClean="0">
                <a:solidFill>
                  <a:schemeClr val="tx1">
                    <a:lumMod val="95000"/>
                  </a:schemeClr>
                </a:solidFill>
                <a:latin typeface="Palatino Linotype" panose="02040502050505030304" pitchFamily="18" charset="0"/>
              </a:rPr>
              <a:t>. </a:t>
            </a:r>
            <a:r>
              <a:rPr lang="en-US" sz="2000" dirty="0">
                <a:solidFill>
                  <a:schemeClr val="tx1">
                    <a:lumMod val="95000"/>
                  </a:schemeClr>
                </a:solidFill>
                <a:latin typeface="Palatino Linotype" panose="02040502050505030304" pitchFamily="18" charset="0"/>
              </a:rPr>
              <a:t>places not meant for human habitation such as a car, park, </a:t>
            </a:r>
            <a:r>
              <a:rPr lang="en-US" sz="2000" dirty="0" smtClean="0">
                <a:solidFill>
                  <a:schemeClr val="tx1">
                    <a:lumMod val="95000"/>
                  </a:schemeClr>
                </a:solidFill>
                <a:latin typeface="Palatino Linotype" panose="02040502050505030304" pitchFamily="18" charset="0"/>
              </a:rPr>
              <a:t>sidewalk, abandoned </a:t>
            </a:r>
            <a:r>
              <a:rPr lang="en-US" sz="2000" dirty="0">
                <a:solidFill>
                  <a:schemeClr val="tx1">
                    <a:lumMod val="95000"/>
                  </a:schemeClr>
                </a:solidFill>
                <a:latin typeface="Palatino Linotype" panose="02040502050505030304" pitchFamily="18" charset="0"/>
              </a:rPr>
              <a:t>building, or on the street</a:t>
            </a:r>
            <a:r>
              <a:rPr lang="en-US" sz="2000" dirty="0" smtClean="0">
                <a:solidFill>
                  <a:schemeClr val="tx1">
                    <a:lumMod val="95000"/>
                  </a:schemeClr>
                </a:solidFill>
                <a:latin typeface="Palatino Linotype" panose="02040502050505030304" pitchFamily="18" charset="0"/>
              </a:rPr>
              <a:t>;</a:t>
            </a:r>
          </a:p>
          <a:p>
            <a:pPr marL="573088" indent="-458788" algn="just">
              <a:lnSpc>
                <a:spcPct val="80000"/>
              </a:lnSpc>
              <a:buClr>
                <a:schemeClr val="accent1"/>
              </a:buClr>
              <a:buFont typeface="+mj-lt"/>
              <a:buAutoNum type="arabicParenR"/>
            </a:pPr>
            <a:endParaRPr lang="en-US" sz="500" dirty="0">
              <a:solidFill>
                <a:schemeClr val="tx1">
                  <a:lumMod val="95000"/>
                </a:schemeClr>
              </a:solidFill>
              <a:latin typeface="Palatino Linotype" panose="02040502050505030304" pitchFamily="18" charset="0"/>
              <a:sym typeface="Wingdings 2" pitchFamily="18" charset="2"/>
            </a:endParaRPr>
          </a:p>
          <a:p>
            <a:pPr marL="573088" indent="-458788">
              <a:buClr>
                <a:schemeClr val="accent1"/>
              </a:buClr>
              <a:buFont typeface="+mj-lt"/>
              <a:buAutoNum type="arabicParenR"/>
            </a:pPr>
            <a:r>
              <a:rPr lang="en-US" sz="2000" dirty="0">
                <a:solidFill>
                  <a:schemeClr val="tx1">
                    <a:lumMod val="95000"/>
                  </a:schemeClr>
                </a:solidFill>
                <a:latin typeface="Palatino Linotype" panose="02040502050505030304" pitchFamily="18" charset="0"/>
              </a:rPr>
              <a:t>Imminently will lose their primary nighttime residence(within 14 days) </a:t>
            </a:r>
            <a:r>
              <a:rPr lang="en-US" sz="2000" dirty="0" smtClean="0">
                <a:solidFill>
                  <a:schemeClr val="tx1">
                    <a:lumMod val="95000"/>
                  </a:schemeClr>
                </a:solidFill>
                <a:latin typeface="Palatino Linotype" panose="02040502050505030304" pitchFamily="18" charset="0"/>
              </a:rPr>
              <a:t>(</a:t>
            </a:r>
            <a:r>
              <a:rPr lang="en-US" sz="2000" i="1" dirty="0" smtClean="0">
                <a:solidFill>
                  <a:schemeClr val="tx1">
                    <a:lumMod val="95000"/>
                  </a:schemeClr>
                </a:solidFill>
                <a:latin typeface="Palatino Linotype" panose="02040502050505030304" pitchFamily="18" charset="0"/>
              </a:rPr>
              <a:t>e.g</a:t>
            </a:r>
            <a:r>
              <a:rPr lang="en-US" sz="2000" dirty="0" smtClean="0">
                <a:solidFill>
                  <a:schemeClr val="tx1">
                    <a:lumMod val="95000"/>
                  </a:schemeClr>
                </a:solidFill>
                <a:latin typeface="Palatino Linotype" panose="02040502050505030304" pitchFamily="18" charset="0"/>
              </a:rPr>
              <a:t>. </a:t>
            </a:r>
            <a:r>
              <a:rPr lang="en-US" sz="2000" dirty="0">
                <a:solidFill>
                  <a:schemeClr val="tx1">
                    <a:lumMod val="95000"/>
                  </a:schemeClr>
                </a:solidFill>
                <a:latin typeface="Palatino Linotype" panose="02040502050505030304" pitchFamily="18" charset="0"/>
              </a:rPr>
              <a:t>Court order to vacate, lack of resources to continue staying in a hotel or motel, or no longer allowed by owner or renter of housing to stay</a:t>
            </a:r>
            <a:r>
              <a:rPr lang="en-US" sz="2000" dirty="0" smtClean="0">
                <a:solidFill>
                  <a:schemeClr val="tx1">
                    <a:lumMod val="95000"/>
                  </a:schemeClr>
                </a:solidFill>
                <a:latin typeface="Palatino Linotype" panose="02040502050505030304" pitchFamily="18" charset="0"/>
              </a:rPr>
              <a:t>);</a:t>
            </a:r>
          </a:p>
          <a:p>
            <a:pPr marL="573088" indent="-458788" algn="just">
              <a:lnSpc>
                <a:spcPct val="80000"/>
              </a:lnSpc>
              <a:buClr>
                <a:schemeClr val="accent1"/>
              </a:buClr>
              <a:buFont typeface="+mj-lt"/>
              <a:buAutoNum type="arabicParenR"/>
            </a:pPr>
            <a:endParaRPr lang="en-US" sz="500" dirty="0">
              <a:solidFill>
                <a:schemeClr val="tx1">
                  <a:lumMod val="95000"/>
                </a:schemeClr>
              </a:solidFill>
              <a:latin typeface="Palatino Linotype" panose="02040502050505030304" pitchFamily="18" charset="0"/>
              <a:sym typeface="Wingdings 2" pitchFamily="18" charset="2"/>
            </a:endParaRPr>
          </a:p>
          <a:p>
            <a:pPr marL="573088" indent="-458788">
              <a:buClr>
                <a:schemeClr val="accent1"/>
              </a:buClr>
              <a:buFont typeface="+mj-lt"/>
              <a:buAutoNum type="arabicParenR"/>
            </a:pPr>
            <a:r>
              <a:rPr lang="en-US" sz="2000" dirty="0">
                <a:solidFill>
                  <a:schemeClr val="tx1">
                    <a:lumMod val="95000"/>
                  </a:schemeClr>
                </a:solidFill>
                <a:latin typeface="Palatino Linotype" panose="02040502050505030304" pitchFamily="18" charset="0"/>
              </a:rPr>
              <a:t>Unaccompanied youth and homeless families with children and meet the three conditions of 103 (a)(6); </a:t>
            </a:r>
            <a:r>
              <a:rPr lang="en-US" sz="2000" dirty="0" smtClean="0">
                <a:solidFill>
                  <a:schemeClr val="tx1">
                    <a:lumMod val="95000"/>
                  </a:schemeClr>
                </a:solidFill>
                <a:latin typeface="Palatino Linotype" panose="02040502050505030304" pitchFamily="18" charset="0"/>
              </a:rPr>
              <a:t>and</a:t>
            </a:r>
          </a:p>
          <a:p>
            <a:pPr marL="573088" indent="-458788" algn="just">
              <a:buClr>
                <a:schemeClr val="accent1"/>
              </a:buClr>
              <a:buFont typeface="+mj-lt"/>
              <a:buAutoNum type="arabicParenR"/>
            </a:pPr>
            <a:endParaRPr lang="en-US" sz="500" dirty="0">
              <a:solidFill>
                <a:schemeClr val="tx1">
                  <a:lumMod val="95000"/>
                </a:schemeClr>
              </a:solidFill>
              <a:latin typeface="Palatino Linotype" panose="02040502050505030304" pitchFamily="18" charset="0"/>
            </a:endParaRPr>
          </a:p>
          <a:p>
            <a:pPr marL="573088" indent="-458788">
              <a:buClr>
                <a:schemeClr val="accent1"/>
              </a:buClr>
              <a:buFont typeface="+mj-lt"/>
              <a:buAutoNum type="arabicParenR"/>
            </a:pPr>
            <a:r>
              <a:rPr lang="en-US" sz="2000" u="sng" dirty="0" smtClean="0">
                <a:solidFill>
                  <a:schemeClr val="tx1">
                    <a:lumMod val="95000"/>
                  </a:schemeClr>
                </a:solidFill>
                <a:latin typeface="Palatino Linotype" panose="02040502050505030304" pitchFamily="18" charset="0"/>
              </a:rPr>
              <a:t>Other:</a:t>
            </a:r>
            <a:r>
              <a:rPr lang="en-US" sz="2000" dirty="0" smtClean="0">
                <a:solidFill>
                  <a:schemeClr val="tx1">
                    <a:lumMod val="95000"/>
                  </a:schemeClr>
                </a:solidFill>
                <a:latin typeface="Palatino Linotype" panose="02040502050505030304" pitchFamily="18" charset="0"/>
              </a:rPr>
              <a:t> </a:t>
            </a:r>
            <a:r>
              <a:rPr lang="en-US" sz="1800" b="1" dirty="0" smtClean="0">
                <a:solidFill>
                  <a:schemeClr val="tx1">
                    <a:lumMod val="95000"/>
                  </a:schemeClr>
                </a:solidFill>
                <a:latin typeface="Palatino Linotype" panose="02040502050505030304" pitchFamily="18" charset="0"/>
              </a:rPr>
              <a:t>A</a:t>
            </a:r>
            <a:r>
              <a:rPr lang="en-US" sz="1800" dirty="0">
                <a:solidFill>
                  <a:schemeClr val="tx1">
                    <a:lumMod val="95000"/>
                  </a:schemeClr>
                </a:solidFill>
                <a:latin typeface="Palatino Linotype" panose="02040502050505030304" pitchFamily="18" charset="0"/>
              </a:rPr>
              <a:t>. Fleeing, or attempting to flee, domestic violence, dating violence, sexual assault, stalking, or other dangerous or life threatening conditions that relate to violence against the individual or </a:t>
            </a:r>
            <a:r>
              <a:rPr lang="en-US" sz="1800" dirty="0" smtClean="0">
                <a:solidFill>
                  <a:schemeClr val="tx1">
                    <a:lumMod val="95000"/>
                  </a:schemeClr>
                </a:solidFill>
                <a:latin typeface="Palatino Linotype" panose="02040502050505030304" pitchFamily="18" charset="0"/>
              </a:rPr>
              <a:t>family                     </a:t>
            </a:r>
            <a:r>
              <a:rPr lang="en-US" sz="1800" b="1" dirty="0" smtClean="0">
                <a:solidFill>
                  <a:schemeClr val="tx1">
                    <a:lumMod val="95000"/>
                  </a:schemeClr>
                </a:solidFill>
                <a:latin typeface="Palatino Linotype" panose="02040502050505030304" pitchFamily="18" charset="0"/>
              </a:rPr>
              <a:t>B</a:t>
            </a:r>
            <a:r>
              <a:rPr lang="en-US" sz="1800" b="1" dirty="0">
                <a:solidFill>
                  <a:schemeClr val="tx1">
                    <a:lumMod val="95000"/>
                  </a:schemeClr>
                </a:solidFill>
                <a:latin typeface="Palatino Linotype" panose="02040502050505030304" pitchFamily="18" charset="0"/>
              </a:rPr>
              <a:t>. </a:t>
            </a:r>
            <a:r>
              <a:rPr lang="en-US" sz="1800" dirty="0">
                <a:solidFill>
                  <a:schemeClr val="tx1">
                    <a:lumMod val="95000"/>
                  </a:schemeClr>
                </a:solidFill>
                <a:latin typeface="Palatino Linotype" panose="02040502050505030304" pitchFamily="18" charset="0"/>
              </a:rPr>
              <a:t>Individuals </a:t>
            </a:r>
            <a:r>
              <a:rPr lang="en-US" sz="1800" dirty="0" smtClean="0">
                <a:solidFill>
                  <a:schemeClr val="tx1">
                    <a:lumMod val="95000"/>
                  </a:schemeClr>
                </a:solidFill>
                <a:latin typeface="Palatino Linotype" panose="02040502050505030304" pitchFamily="18" charset="0"/>
              </a:rPr>
              <a:t>with a disability.</a:t>
            </a:r>
            <a:endParaRPr lang="en-US" sz="1800" dirty="0">
              <a:solidFill>
                <a:schemeClr val="tx1">
                  <a:lumMod val="95000"/>
                </a:schemeClr>
              </a:solidFill>
              <a:latin typeface="Palatino Linotype" panose="02040502050505030304" pitchFamily="18" charset="0"/>
            </a:endParaRPr>
          </a:p>
        </p:txBody>
      </p:sp>
    </p:spTree>
    <p:extLst>
      <p:ext uri="{BB962C8B-B14F-4D97-AF65-F5344CB8AC3E}">
        <p14:creationId xmlns:p14="http://schemas.microsoft.com/office/powerpoint/2010/main" val="2049705834"/>
      </p:ext>
    </p:extLst>
  </p:cSld>
  <p:clrMapOvr>
    <a:masterClrMapping/>
  </p:clrMapOvr>
  <mc:AlternateContent xmlns:mc="http://schemas.openxmlformats.org/markup-compatibility/2006" xmlns:p14="http://schemas.microsoft.com/office/powerpoint/2010/main">
    <mc:Choice Requires="p14">
      <p:transition spd="slow" p14:dur="2000" advTm="120008"/>
    </mc:Choice>
    <mc:Fallback xmlns="">
      <p:transition spd="slow" advTm="12000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5715000" cy="838200"/>
          </a:xfrm>
        </p:spPr>
        <p:txBody>
          <a:bodyPr>
            <a:normAutofit fontScale="90000"/>
          </a:bodyPr>
          <a:lstStyle/>
          <a:p>
            <a:r>
              <a:rPr lang="en-US" sz="3200" b="1" dirty="0"/>
              <a:t>Standards</a:t>
            </a:r>
            <a:r>
              <a:rPr lang="en-US" sz="3200" dirty="0"/>
              <a:t> </a:t>
            </a:r>
            <a:r>
              <a:rPr lang="en-US" sz="3200" b="1" dirty="0"/>
              <a:t>for Source Documentation</a:t>
            </a:r>
          </a:p>
        </p:txBody>
      </p:sp>
      <p:pic>
        <p:nvPicPr>
          <p:cNvPr id="6" name="Picture 5" descr="C:\Users\sorozco\AppData\Local\Microsoft\Windows\Temporary Internet Files\Content.IE5\9YTIKZLY\MP9004090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762" y="1524000"/>
            <a:ext cx="5105400" cy="510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208695"/>
      </p:ext>
    </p:extLst>
  </p:cSld>
  <p:clrMapOvr>
    <a:masterClrMapping/>
  </p:clrMapOvr>
  <mc:AlternateContent xmlns:mc="http://schemas.openxmlformats.org/markup-compatibility/2006" xmlns:p14="http://schemas.microsoft.com/office/powerpoint/2010/main">
    <mc:Choice Requires="p14">
      <p:transition spd="slow" p14:dur="2000" advTm="4289"/>
    </mc:Choice>
    <mc:Fallback xmlns="">
      <p:transition spd="slow" advTm="428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457200"/>
            <a:ext cx="6629400" cy="1077218"/>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r>
              <a:rPr lang="en-US" sz="2800" b="1" cap="all" dirty="0">
                <a:solidFill>
                  <a:schemeClr val="bg1">
                    <a:lumMod val="75000"/>
                    <a:lumOff val="25000"/>
                  </a:schemeClr>
                </a:solidFill>
                <a:latin typeface="+mj-lt"/>
                <a:ea typeface="+mj-ea"/>
                <a:cs typeface="Tunga" pitchFamily="2"/>
              </a:rPr>
              <a:t>Documentation of Homelessness</a:t>
            </a:r>
          </a:p>
        </p:txBody>
      </p:sp>
      <p:sp>
        <p:nvSpPr>
          <p:cNvPr id="3" name="Rectangle 3"/>
          <p:cNvSpPr txBox="1">
            <a:spLocks noChangeArrowheads="1"/>
          </p:cNvSpPr>
          <p:nvPr/>
        </p:nvSpPr>
        <p:spPr>
          <a:xfrm>
            <a:off x="458355" y="1752600"/>
            <a:ext cx="8304645" cy="39973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3088" indent="-458788">
              <a:buClr>
                <a:schemeClr val="accent1"/>
              </a:buClr>
              <a:buFont typeface="Wingdings" pitchFamily="2" charset="2"/>
              <a:buChar char="Ø"/>
            </a:pPr>
            <a:r>
              <a:rPr lang="en-US" sz="2400" dirty="0">
                <a:solidFill>
                  <a:schemeClr val="tx1">
                    <a:lumMod val="95000"/>
                  </a:schemeClr>
                </a:solidFill>
                <a:latin typeface="Palatino Linotype" panose="02040502050505030304" pitchFamily="18" charset="0"/>
              </a:rPr>
              <a:t>ESG sub-recipients are required to maintain adequate documentation of homelessness status to determine eligibility of persons served by the ESG program. </a:t>
            </a:r>
          </a:p>
          <a:p>
            <a:pPr marL="573088" indent="-458788" algn="just">
              <a:buClr>
                <a:schemeClr val="accent1"/>
              </a:buClr>
              <a:buFont typeface="Wingdings" pitchFamily="2" charset="2"/>
              <a:buChar char="Ø"/>
            </a:pPr>
            <a:endParaRPr lang="en-US" sz="2400" dirty="0">
              <a:solidFill>
                <a:schemeClr val="tx1">
                  <a:lumMod val="95000"/>
                </a:schemeClr>
              </a:solidFill>
              <a:latin typeface="Palatino Linotype" panose="02040502050505030304" pitchFamily="18" charset="0"/>
            </a:endParaRPr>
          </a:p>
          <a:p>
            <a:pPr marL="573088" indent="-458788">
              <a:buClr>
                <a:schemeClr val="accent1"/>
              </a:buClr>
              <a:buFont typeface="Wingdings" pitchFamily="2" charset="2"/>
              <a:buChar char="Ø"/>
            </a:pPr>
            <a:r>
              <a:rPr lang="en-US" sz="2400" dirty="0">
                <a:solidFill>
                  <a:schemeClr val="tx1">
                    <a:lumMod val="95000"/>
                  </a:schemeClr>
                </a:solidFill>
                <a:latin typeface="Palatino Linotype" panose="02040502050505030304" pitchFamily="18" charset="0"/>
              </a:rPr>
              <a:t>A copy of this documentation must be maintained by the sub-recipient in the client’s or participant’s file. </a:t>
            </a:r>
            <a:endParaRPr lang="en-US" sz="2400" dirty="0" smtClean="0">
              <a:solidFill>
                <a:schemeClr val="tx1">
                  <a:lumMod val="95000"/>
                </a:schemeClr>
              </a:solidFill>
              <a:latin typeface="Palatino Linotype" panose="02040502050505030304" pitchFamily="18" charset="0"/>
            </a:endParaRPr>
          </a:p>
          <a:p>
            <a:pPr marL="573088" indent="-458788" algn="just">
              <a:buClr>
                <a:schemeClr val="accent1"/>
              </a:buClr>
              <a:buFont typeface="Wingdings" pitchFamily="2" charset="2"/>
              <a:buChar char="Ø"/>
            </a:pPr>
            <a:endParaRPr lang="en-US" sz="2400" dirty="0" smtClean="0">
              <a:solidFill>
                <a:schemeClr val="tx1">
                  <a:lumMod val="95000"/>
                </a:schemeClr>
              </a:solidFill>
              <a:latin typeface="Palatino Linotype" panose="02040502050505030304" pitchFamily="18" charset="0"/>
            </a:endParaRPr>
          </a:p>
          <a:p>
            <a:pPr marL="573088" indent="-458788">
              <a:buClr>
                <a:schemeClr val="accent1"/>
              </a:buClr>
              <a:buFont typeface="Wingdings" pitchFamily="2" charset="2"/>
              <a:buChar char="Ø"/>
            </a:pPr>
            <a:r>
              <a:rPr lang="en-US" sz="2400" dirty="0" smtClean="0">
                <a:solidFill>
                  <a:schemeClr val="tx1">
                    <a:lumMod val="95000"/>
                  </a:schemeClr>
                </a:solidFill>
                <a:latin typeface="Palatino Linotype" panose="02040502050505030304" pitchFamily="18" charset="0"/>
              </a:rPr>
              <a:t>Records must be maintained by the sub-recipient for a minimum of four (5) years. </a:t>
            </a:r>
            <a:endParaRPr lang="en-US" sz="2400" dirty="0">
              <a:solidFill>
                <a:schemeClr val="tx1">
                  <a:lumMod val="95000"/>
                </a:schemeClr>
              </a:solidFill>
              <a:latin typeface="Palatino Linotype" panose="02040502050505030304" pitchFamily="18" charset="0"/>
            </a:endParaRPr>
          </a:p>
          <a:p>
            <a:pPr algn="just">
              <a:lnSpc>
                <a:spcPct val="90000"/>
              </a:lnSpc>
              <a:buFont typeface="Wingdings" pitchFamily="2" charset="2"/>
              <a:buNone/>
            </a:pPr>
            <a:endParaRPr lang="en-US" sz="2800" dirty="0" smtClean="0">
              <a:latin typeface="Palatino Linotype" panose="02040502050505030304" pitchFamily="18" charset="0"/>
            </a:endParaRPr>
          </a:p>
        </p:txBody>
      </p:sp>
    </p:spTree>
    <p:extLst>
      <p:ext uri="{BB962C8B-B14F-4D97-AF65-F5344CB8AC3E}">
        <p14:creationId xmlns:p14="http://schemas.microsoft.com/office/powerpoint/2010/main" val="2339612880"/>
      </p:ext>
    </p:extLst>
  </p:cSld>
  <p:clrMapOvr>
    <a:masterClrMapping/>
  </p:clrMapOvr>
  <mc:AlternateContent xmlns:mc="http://schemas.openxmlformats.org/markup-compatibility/2006" xmlns:p14="http://schemas.microsoft.com/office/powerpoint/2010/main">
    <mc:Choice Requires="p14">
      <p:transition spd="slow" p14:dur="2000" advTm="37693"/>
    </mc:Choice>
    <mc:Fallback xmlns="">
      <p:transition spd="slow" advTm="3769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1371600"/>
            <a:ext cx="8686800" cy="5410200"/>
          </a:xfrm>
        </p:spPr>
        <p:txBody>
          <a:bodyPr>
            <a:normAutofit fontScale="85000" lnSpcReduction="20000"/>
          </a:bodyPr>
          <a:lstStyle/>
          <a:p>
            <a:pPr marL="0" indent="0" algn="l">
              <a:buNone/>
            </a:pPr>
            <a:r>
              <a:rPr lang="en-US" sz="2400" dirty="0" smtClean="0">
                <a:solidFill>
                  <a:schemeClr val="tx1">
                    <a:lumMod val="95000"/>
                  </a:schemeClr>
                </a:solidFill>
                <a:latin typeface="Palatino Linotype" panose="02040502050505030304" pitchFamily="18" charset="0"/>
              </a:rPr>
              <a:t>HUD’s </a:t>
            </a:r>
            <a:r>
              <a:rPr lang="en-US" sz="2400" dirty="0">
                <a:solidFill>
                  <a:schemeClr val="tx1">
                    <a:lumMod val="95000"/>
                  </a:schemeClr>
                </a:solidFill>
                <a:latin typeface="Palatino Linotype" panose="02040502050505030304" pitchFamily="18" charset="0"/>
              </a:rPr>
              <a:t>p</a:t>
            </a:r>
            <a:r>
              <a:rPr lang="en-US" sz="2400" dirty="0" smtClean="0">
                <a:solidFill>
                  <a:schemeClr val="tx1">
                    <a:lumMod val="95000"/>
                  </a:schemeClr>
                </a:solidFill>
                <a:latin typeface="Palatino Linotype" panose="02040502050505030304" pitchFamily="18" charset="0"/>
              </a:rPr>
              <a:t>referred order of documentation of homelessness is</a:t>
            </a:r>
          </a:p>
          <a:p>
            <a:pPr marL="0" indent="0" algn="l">
              <a:buNone/>
            </a:pPr>
            <a:r>
              <a:rPr lang="en-US" sz="2400" dirty="0" smtClean="0">
                <a:solidFill>
                  <a:schemeClr val="tx1">
                    <a:lumMod val="95000"/>
                  </a:schemeClr>
                </a:solidFill>
                <a:latin typeface="Palatino Linotype" panose="02040502050505030304" pitchFamily="18" charset="0"/>
              </a:rPr>
              <a:t> as follows:</a:t>
            </a:r>
          </a:p>
          <a:p>
            <a:pPr marL="342900" indent="-342900" algn="l">
              <a:buFont typeface="Wingdings" panose="05000000000000000000" pitchFamily="2" charset="2"/>
              <a:buChar char="v"/>
            </a:pPr>
            <a:r>
              <a:rPr lang="en-US" b="1" u="sng" dirty="0" smtClean="0">
                <a:solidFill>
                  <a:schemeClr val="tx1">
                    <a:lumMod val="95000"/>
                  </a:schemeClr>
                </a:solidFill>
                <a:latin typeface="Palatino Linotype" panose="02040502050505030304" pitchFamily="18" charset="0"/>
              </a:rPr>
              <a:t>Third </a:t>
            </a:r>
            <a:r>
              <a:rPr lang="en-US" b="1" u="sng" dirty="0">
                <a:solidFill>
                  <a:schemeClr val="tx1">
                    <a:lumMod val="95000"/>
                  </a:schemeClr>
                </a:solidFill>
                <a:latin typeface="Palatino Linotype" panose="02040502050505030304" pitchFamily="18" charset="0"/>
              </a:rPr>
              <a:t>party: </a:t>
            </a:r>
            <a:r>
              <a:rPr lang="en-US" dirty="0">
                <a:solidFill>
                  <a:schemeClr val="tx1">
                    <a:lumMod val="95000"/>
                  </a:schemeClr>
                </a:solidFill>
                <a:latin typeface="Palatino Linotype" panose="02040502050505030304" pitchFamily="18" charset="0"/>
              </a:rPr>
              <a:t>s</a:t>
            </a:r>
            <a:r>
              <a:rPr lang="en-US" dirty="0" smtClean="0">
                <a:solidFill>
                  <a:schemeClr val="tx1">
                    <a:lumMod val="95000"/>
                  </a:schemeClr>
                </a:solidFill>
                <a:latin typeface="Palatino Linotype" panose="02040502050505030304" pitchFamily="18" charset="0"/>
              </a:rPr>
              <a:t>ource (</a:t>
            </a:r>
            <a:r>
              <a:rPr lang="en-US" i="1" dirty="0" smtClean="0">
                <a:solidFill>
                  <a:schemeClr val="tx1">
                    <a:lumMod val="95000"/>
                  </a:schemeClr>
                </a:solidFill>
                <a:latin typeface="Palatino Linotype" panose="02040502050505030304" pitchFamily="18" charset="0"/>
              </a:rPr>
              <a:t>e.g. </a:t>
            </a:r>
            <a:r>
              <a:rPr lang="en-US" dirty="0">
                <a:solidFill>
                  <a:schemeClr val="tx1">
                    <a:lumMod val="95000"/>
                  </a:schemeClr>
                </a:solidFill>
                <a:latin typeface="Palatino Linotype" panose="02040502050505030304" pitchFamily="18" charset="0"/>
              </a:rPr>
              <a:t>o</a:t>
            </a:r>
            <a:r>
              <a:rPr lang="en-US" dirty="0" smtClean="0">
                <a:solidFill>
                  <a:schemeClr val="tx1">
                    <a:lumMod val="95000"/>
                  </a:schemeClr>
                </a:solidFill>
                <a:latin typeface="Palatino Linotype" panose="02040502050505030304" pitchFamily="18" charset="0"/>
              </a:rPr>
              <a:t>fficial </a:t>
            </a:r>
            <a:r>
              <a:rPr lang="en-US" dirty="0">
                <a:solidFill>
                  <a:schemeClr val="tx1">
                    <a:lumMod val="95000"/>
                  </a:schemeClr>
                </a:solidFill>
                <a:latin typeface="Palatino Linotype" panose="02040502050505030304" pitchFamily="18" charset="0"/>
              </a:rPr>
              <a:t>t</a:t>
            </a:r>
            <a:r>
              <a:rPr lang="en-US" dirty="0" smtClean="0">
                <a:solidFill>
                  <a:schemeClr val="tx1">
                    <a:lumMod val="95000"/>
                  </a:schemeClr>
                </a:solidFill>
                <a:latin typeface="Palatino Linotype" panose="02040502050505030304" pitchFamily="18" charset="0"/>
              </a:rPr>
              <a:t>ermination </a:t>
            </a:r>
            <a:r>
              <a:rPr lang="en-US" dirty="0">
                <a:solidFill>
                  <a:schemeClr val="tx1">
                    <a:lumMod val="95000"/>
                  </a:schemeClr>
                </a:solidFill>
                <a:latin typeface="Palatino Linotype" panose="02040502050505030304" pitchFamily="18" charset="0"/>
              </a:rPr>
              <a:t>notice), </a:t>
            </a:r>
            <a:r>
              <a:rPr lang="en-US" dirty="0" smtClean="0">
                <a:solidFill>
                  <a:schemeClr val="tx1">
                    <a:lumMod val="95000"/>
                  </a:schemeClr>
                </a:solidFill>
                <a:latin typeface="Palatino Linotype" panose="02040502050505030304" pitchFamily="18" charset="0"/>
              </a:rPr>
              <a:t>written documents including </a:t>
            </a:r>
            <a:r>
              <a:rPr lang="en-US" dirty="0">
                <a:solidFill>
                  <a:schemeClr val="tx1">
                    <a:lumMod val="95000"/>
                  </a:schemeClr>
                </a:solidFill>
                <a:latin typeface="Palatino Linotype" panose="02040502050505030304" pitchFamily="18" charset="0"/>
              </a:rPr>
              <a:t>HMIS records, or </a:t>
            </a:r>
            <a:r>
              <a:rPr lang="en-US" dirty="0" smtClean="0">
                <a:solidFill>
                  <a:schemeClr val="tx1">
                    <a:lumMod val="95000"/>
                  </a:schemeClr>
                </a:solidFill>
                <a:latin typeface="Palatino Linotype" panose="02040502050505030304" pitchFamily="18" charset="0"/>
              </a:rPr>
              <a:t>oral confirmation.</a:t>
            </a:r>
          </a:p>
          <a:p>
            <a:pPr algn="l">
              <a:lnSpc>
                <a:spcPct val="110000"/>
              </a:lnSpc>
            </a:pPr>
            <a:endParaRPr lang="en-US" dirty="0">
              <a:solidFill>
                <a:schemeClr val="tx1">
                  <a:lumMod val="95000"/>
                </a:schemeClr>
              </a:solidFill>
              <a:latin typeface="Palatino Linotype" panose="02040502050505030304" pitchFamily="18" charset="0"/>
            </a:endParaRPr>
          </a:p>
          <a:p>
            <a:pPr marL="342900" indent="-342900" algn="l">
              <a:lnSpc>
                <a:spcPct val="110000"/>
              </a:lnSpc>
              <a:buFont typeface="Wingdings" panose="05000000000000000000" pitchFamily="2" charset="2"/>
              <a:buChar char="v"/>
            </a:pPr>
            <a:r>
              <a:rPr lang="en-US" b="1" u="sng" dirty="0" smtClean="0">
                <a:solidFill>
                  <a:schemeClr val="tx1">
                    <a:lumMod val="95000"/>
                  </a:schemeClr>
                </a:solidFill>
                <a:latin typeface="Palatino Linotype" panose="02040502050505030304" pitchFamily="18" charset="0"/>
              </a:rPr>
              <a:t>Intake </a:t>
            </a:r>
            <a:r>
              <a:rPr lang="en-US" b="1" u="sng" dirty="0">
                <a:solidFill>
                  <a:schemeClr val="tx1">
                    <a:lumMod val="95000"/>
                  </a:schemeClr>
                </a:solidFill>
                <a:latin typeface="Palatino Linotype" panose="02040502050505030304" pitchFamily="18" charset="0"/>
              </a:rPr>
              <a:t>Staff </a:t>
            </a:r>
            <a:r>
              <a:rPr lang="en-US" b="1" u="sng" dirty="0" smtClean="0">
                <a:solidFill>
                  <a:schemeClr val="tx1">
                    <a:lumMod val="95000"/>
                  </a:schemeClr>
                </a:solidFill>
                <a:latin typeface="Palatino Linotype" panose="02040502050505030304" pitchFamily="18" charset="0"/>
              </a:rPr>
              <a:t>observations</a:t>
            </a:r>
            <a:r>
              <a:rPr lang="en-US" dirty="0" smtClean="0">
                <a:solidFill>
                  <a:schemeClr val="tx1">
                    <a:lumMod val="95000"/>
                  </a:schemeClr>
                </a:solidFill>
                <a:latin typeface="Palatino Linotype" panose="02040502050505030304" pitchFamily="18" charset="0"/>
              </a:rPr>
              <a:t>: case </a:t>
            </a:r>
            <a:r>
              <a:rPr lang="en-US" dirty="0">
                <a:solidFill>
                  <a:schemeClr val="tx1">
                    <a:lumMod val="95000"/>
                  </a:schemeClr>
                </a:solidFill>
                <a:latin typeface="Palatino Linotype" panose="02040502050505030304" pitchFamily="18" charset="0"/>
              </a:rPr>
              <a:t>m</a:t>
            </a:r>
            <a:r>
              <a:rPr lang="en-US" dirty="0" smtClean="0">
                <a:solidFill>
                  <a:schemeClr val="tx1">
                    <a:lumMod val="95000"/>
                  </a:schemeClr>
                </a:solidFill>
                <a:latin typeface="Palatino Linotype" panose="02040502050505030304" pitchFamily="18" charset="0"/>
              </a:rPr>
              <a:t>anager determines homelessness</a:t>
            </a:r>
          </a:p>
          <a:p>
            <a:pPr algn="l">
              <a:lnSpc>
                <a:spcPct val="110000"/>
              </a:lnSpc>
            </a:pPr>
            <a:endParaRPr lang="en-US" dirty="0" smtClean="0">
              <a:solidFill>
                <a:schemeClr val="tx1">
                  <a:lumMod val="95000"/>
                </a:schemeClr>
              </a:solidFill>
              <a:latin typeface="Palatino Linotype" panose="02040502050505030304" pitchFamily="18" charset="0"/>
            </a:endParaRPr>
          </a:p>
          <a:p>
            <a:pPr marL="342900" indent="-342900" algn="l">
              <a:buFont typeface="Wingdings" panose="05000000000000000000" pitchFamily="2" charset="2"/>
              <a:buChar char="v"/>
            </a:pPr>
            <a:r>
              <a:rPr lang="en-US" b="1" dirty="0" smtClean="0">
                <a:solidFill>
                  <a:schemeClr val="tx1">
                    <a:lumMod val="95000"/>
                  </a:schemeClr>
                </a:solidFill>
                <a:latin typeface="Palatino Linotype" panose="02040502050505030304" pitchFamily="18" charset="0"/>
              </a:rPr>
              <a:t>Self- </a:t>
            </a:r>
            <a:r>
              <a:rPr lang="en-US" b="1" dirty="0">
                <a:solidFill>
                  <a:schemeClr val="tx1">
                    <a:lumMod val="95000"/>
                  </a:schemeClr>
                </a:solidFill>
                <a:latin typeface="Palatino Linotype" panose="02040502050505030304" pitchFamily="18" charset="0"/>
              </a:rPr>
              <a:t>certification </a:t>
            </a:r>
            <a:r>
              <a:rPr lang="en-US" dirty="0" smtClean="0">
                <a:solidFill>
                  <a:schemeClr val="tx1">
                    <a:lumMod val="95000"/>
                  </a:schemeClr>
                </a:solidFill>
                <a:latin typeface="Palatino Linotype" panose="02040502050505030304" pitchFamily="18" charset="0"/>
              </a:rPr>
              <a:t>by individual seeking assistance</a:t>
            </a:r>
            <a:endParaRPr lang="en-US" dirty="0">
              <a:solidFill>
                <a:schemeClr val="tx1">
                  <a:lumMod val="95000"/>
                </a:schemeClr>
              </a:solidFill>
              <a:latin typeface="Palatino Linotype" panose="02040502050505030304" pitchFamily="18" charset="0"/>
            </a:endParaRPr>
          </a:p>
          <a:p>
            <a:pPr marL="0" indent="0" algn="l">
              <a:buNone/>
            </a:pPr>
            <a:endParaRPr lang="en-US" sz="1600" dirty="0" smtClean="0">
              <a:solidFill>
                <a:schemeClr val="tx1">
                  <a:lumMod val="95000"/>
                </a:schemeClr>
              </a:solidFill>
              <a:latin typeface="Palatino Linotype" panose="02040502050505030304" pitchFamily="18" charset="0"/>
            </a:endParaRPr>
          </a:p>
          <a:p>
            <a:pPr marL="114300" indent="0" algn="l">
              <a:buNone/>
            </a:pPr>
            <a:r>
              <a:rPr lang="en-US" sz="2400" dirty="0" smtClean="0">
                <a:solidFill>
                  <a:schemeClr val="tx1">
                    <a:lumMod val="95000"/>
                  </a:schemeClr>
                </a:solidFill>
                <a:latin typeface="Palatino Linotype" panose="02040502050505030304" pitchFamily="18" charset="0"/>
              </a:rPr>
              <a:t>Exceptions to preferred order when the following types of assistance are provided: </a:t>
            </a:r>
          </a:p>
          <a:p>
            <a:pPr marL="114300" indent="0" algn="l">
              <a:lnSpc>
                <a:spcPct val="110000"/>
              </a:lnSpc>
              <a:buNone/>
            </a:pPr>
            <a:r>
              <a:rPr lang="en-US" sz="2000" b="1" dirty="0">
                <a:solidFill>
                  <a:schemeClr val="tx1">
                    <a:lumMod val="95000"/>
                  </a:schemeClr>
                </a:solidFill>
                <a:latin typeface="Palatino Linotype" panose="02040502050505030304" pitchFamily="18" charset="0"/>
                <a:sym typeface="Wingdings"/>
              </a:rPr>
              <a:t> </a:t>
            </a:r>
            <a:r>
              <a:rPr lang="en-US" sz="2000" b="1" dirty="0" smtClean="0">
                <a:solidFill>
                  <a:schemeClr val="tx1">
                    <a:lumMod val="95000"/>
                  </a:schemeClr>
                </a:solidFill>
                <a:latin typeface="Palatino Linotype" panose="02040502050505030304" pitchFamily="18" charset="0"/>
                <a:sym typeface="Wingdings"/>
              </a:rPr>
              <a:t>	</a:t>
            </a:r>
            <a:r>
              <a:rPr lang="en-US" sz="2400" dirty="0" smtClean="0">
                <a:solidFill>
                  <a:schemeClr val="tx1">
                    <a:lumMod val="95000"/>
                  </a:schemeClr>
                </a:solidFill>
                <a:latin typeface="Palatino Linotype" panose="02040502050505030304" pitchFamily="18" charset="0"/>
              </a:rPr>
              <a:t>Emergency shelter</a:t>
            </a:r>
          </a:p>
          <a:p>
            <a:pPr marL="123825" indent="0" algn="l">
              <a:lnSpc>
                <a:spcPct val="110000"/>
              </a:lnSpc>
              <a:buNone/>
            </a:pPr>
            <a:r>
              <a:rPr lang="en-US" sz="2000" b="1" dirty="0">
                <a:solidFill>
                  <a:schemeClr val="tx1">
                    <a:lumMod val="95000"/>
                  </a:schemeClr>
                </a:solidFill>
                <a:latin typeface="Palatino Linotype" panose="02040502050505030304" pitchFamily="18" charset="0"/>
                <a:sym typeface="Wingdings"/>
              </a:rPr>
              <a:t> </a:t>
            </a:r>
            <a:r>
              <a:rPr lang="en-US" sz="2000" b="1" dirty="0" smtClean="0">
                <a:solidFill>
                  <a:schemeClr val="tx1">
                    <a:lumMod val="95000"/>
                  </a:schemeClr>
                </a:solidFill>
                <a:latin typeface="Palatino Linotype" panose="02040502050505030304" pitchFamily="18" charset="0"/>
                <a:sym typeface="Wingdings"/>
              </a:rPr>
              <a:t>	</a:t>
            </a:r>
            <a:r>
              <a:rPr lang="en-US" sz="2400" dirty="0" smtClean="0">
                <a:solidFill>
                  <a:schemeClr val="tx1">
                    <a:lumMod val="95000"/>
                  </a:schemeClr>
                </a:solidFill>
                <a:latin typeface="Palatino Linotype" panose="02040502050505030304" pitchFamily="18" charset="0"/>
              </a:rPr>
              <a:t>Street outreach</a:t>
            </a:r>
          </a:p>
          <a:p>
            <a:pPr marL="114300" indent="0" algn="l">
              <a:lnSpc>
                <a:spcPct val="110000"/>
              </a:lnSpc>
              <a:buNone/>
            </a:pPr>
            <a:r>
              <a:rPr lang="en-US" sz="2000" b="1" dirty="0">
                <a:solidFill>
                  <a:schemeClr val="tx1">
                    <a:lumMod val="95000"/>
                  </a:schemeClr>
                </a:solidFill>
                <a:latin typeface="Palatino Linotype" panose="02040502050505030304" pitchFamily="18" charset="0"/>
                <a:sym typeface="Wingdings"/>
              </a:rPr>
              <a:t> </a:t>
            </a:r>
            <a:r>
              <a:rPr lang="en-US" sz="2000" b="1" dirty="0" smtClean="0">
                <a:solidFill>
                  <a:schemeClr val="tx1">
                    <a:lumMod val="95000"/>
                  </a:schemeClr>
                </a:solidFill>
                <a:latin typeface="Palatino Linotype" panose="02040502050505030304" pitchFamily="18" charset="0"/>
                <a:sym typeface="Wingdings"/>
              </a:rPr>
              <a:t>	</a:t>
            </a:r>
            <a:r>
              <a:rPr lang="en-US" sz="2400" dirty="0" smtClean="0">
                <a:solidFill>
                  <a:schemeClr val="tx1">
                    <a:lumMod val="95000"/>
                  </a:schemeClr>
                </a:solidFill>
                <a:latin typeface="Palatino Linotype" panose="02040502050505030304" pitchFamily="18" charset="0"/>
              </a:rPr>
              <a:t>Victim services</a:t>
            </a:r>
            <a:r>
              <a:rPr lang="en-US" sz="2400" b="1" dirty="0" smtClean="0">
                <a:solidFill>
                  <a:schemeClr val="tx1">
                    <a:lumMod val="95000"/>
                  </a:schemeClr>
                </a:solidFill>
                <a:latin typeface="Palatino Linotype" panose="02040502050505030304" pitchFamily="18" charset="0"/>
              </a:rPr>
              <a:t>**</a:t>
            </a:r>
            <a:r>
              <a:rPr lang="en-US" sz="2400" dirty="0" smtClean="0">
                <a:solidFill>
                  <a:schemeClr val="tx1">
                    <a:lumMod val="95000"/>
                  </a:schemeClr>
                </a:solidFill>
                <a:latin typeface="Palatino Linotype" panose="02040502050505030304" pitchFamily="18" charset="0"/>
              </a:rPr>
              <a:t>  </a:t>
            </a:r>
          </a:p>
          <a:p>
            <a:pPr marL="0" indent="0" algn="l">
              <a:buNone/>
            </a:pPr>
            <a:endParaRPr lang="en-US" sz="1100" dirty="0" smtClean="0">
              <a:solidFill>
                <a:schemeClr val="tx1">
                  <a:lumMod val="95000"/>
                </a:schemeClr>
              </a:solidFill>
              <a:latin typeface="Palatino Linotype" panose="02040502050505030304" pitchFamily="18" charset="0"/>
            </a:endParaRPr>
          </a:p>
          <a:p>
            <a:pPr marL="114300" indent="0" algn="l">
              <a:lnSpc>
                <a:spcPct val="120000"/>
              </a:lnSpc>
              <a:buNone/>
            </a:pPr>
            <a:r>
              <a:rPr lang="en-US" sz="1900" b="1" dirty="0" smtClean="0">
                <a:solidFill>
                  <a:schemeClr val="tx1">
                    <a:lumMod val="95000"/>
                  </a:schemeClr>
                </a:solidFill>
                <a:latin typeface="Palatino Linotype" panose="02040502050505030304" pitchFamily="18" charset="0"/>
              </a:rPr>
              <a:t>**</a:t>
            </a:r>
            <a:r>
              <a:rPr lang="en-US" sz="1900" dirty="0" smtClean="0">
                <a:solidFill>
                  <a:schemeClr val="tx1">
                    <a:lumMod val="95000"/>
                  </a:schemeClr>
                </a:solidFill>
                <a:latin typeface="Palatino Linotype" panose="02040502050505030304" pitchFamily="18" charset="0"/>
              </a:rPr>
              <a:t>To protect the safety of individuals/families fleeing or attempting to flee Domestic Violence </a:t>
            </a:r>
            <a:endParaRPr lang="en-US" sz="1900" dirty="0">
              <a:solidFill>
                <a:schemeClr val="tx1">
                  <a:lumMod val="95000"/>
                </a:schemeClr>
              </a:solidFill>
              <a:latin typeface="Palatino Linotype" panose="02040502050505030304" pitchFamily="18" charset="0"/>
            </a:endParaRPr>
          </a:p>
        </p:txBody>
      </p:sp>
      <p:sp>
        <p:nvSpPr>
          <p:cNvPr id="2" name="Title 1"/>
          <p:cNvSpPr>
            <a:spLocks noGrp="1"/>
          </p:cNvSpPr>
          <p:nvPr>
            <p:ph type="title"/>
          </p:nvPr>
        </p:nvSpPr>
        <p:spPr>
          <a:xfrm>
            <a:off x="533400" y="274638"/>
            <a:ext cx="8001000" cy="792162"/>
          </a:xfrm>
        </p:spPr>
        <p:txBody>
          <a:bodyPr>
            <a:normAutofit/>
          </a:bodyPr>
          <a:lstStyle/>
          <a:p>
            <a:pPr algn="ctr"/>
            <a:r>
              <a:rPr lang="en-US" sz="2800" b="1" dirty="0" smtClean="0"/>
              <a:t>Standards for Documentation </a:t>
            </a:r>
            <a:endParaRPr lang="en-US" sz="2800" b="1" dirty="0"/>
          </a:p>
        </p:txBody>
      </p:sp>
    </p:spTree>
    <p:extLst>
      <p:ext uri="{BB962C8B-B14F-4D97-AF65-F5344CB8AC3E}">
        <p14:creationId xmlns:p14="http://schemas.microsoft.com/office/powerpoint/2010/main" val="3842234363"/>
      </p:ext>
    </p:extLst>
  </p:cSld>
  <p:clrMapOvr>
    <a:masterClrMapping/>
  </p:clrMapOvr>
  <mc:AlternateContent xmlns:mc="http://schemas.openxmlformats.org/markup-compatibility/2006" xmlns:p14="http://schemas.microsoft.com/office/powerpoint/2010/main">
    <mc:Choice Requires="p14">
      <p:transition spd="slow" p14:dur="2000" advTm="29016"/>
    </mc:Choice>
    <mc:Fallback xmlns="">
      <p:transition spd="slow" advTm="2901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676400"/>
            <a:ext cx="8229600" cy="4419600"/>
          </a:xfrm>
        </p:spPr>
        <p:txBody>
          <a:bodyPr>
            <a:normAutofit/>
          </a:bodyPr>
          <a:lstStyle/>
          <a:p>
            <a:pPr marL="0" indent="0" algn="l">
              <a:buNone/>
            </a:pPr>
            <a:r>
              <a:rPr lang="en-US" sz="2400" dirty="0" smtClean="0">
                <a:latin typeface="Palatino Linotype" panose="02040502050505030304" pitchFamily="18" charset="0"/>
              </a:rPr>
              <a:t>ESG regulations limit the combined </a:t>
            </a:r>
            <a:r>
              <a:rPr lang="en-US" sz="2400" b="1" dirty="0">
                <a:latin typeface="Palatino Linotype" panose="02040502050505030304" pitchFamily="18" charset="0"/>
              </a:rPr>
              <a:t>street outreach </a:t>
            </a:r>
            <a:r>
              <a:rPr lang="en-US" sz="2400" dirty="0">
                <a:latin typeface="Palatino Linotype" panose="02040502050505030304" pitchFamily="18" charset="0"/>
              </a:rPr>
              <a:t>and </a:t>
            </a:r>
            <a:r>
              <a:rPr lang="en-US" sz="2400" b="1" dirty="0">
                <a:latin typeface="Palatino Linotype" panose="02040502050505030304" pitchFamily="18" charset="0"/>
              </a:rPr>
              <a:t>emergency shelter </a:t>
            </a:r>
            <a:r>
              <a:rPr lang="en-US" sz="2400" dirty="0">
                <a:latin typeface="Palatino Linotype" panose="02040502050505030304" pitchFamily="18" charset="0"/>
              </a:rPr>
              <a:t>expenditures from </a:t>
            </a:r>
            <a:r>
              <a:rPr lang="en-US" sz="2400" dirty="0" smtClean="0">
                <a:latin typeface="Palatino Linotype" panose="02040502050505030304" pitchFamily="18" charset="0"/>
              </a:rPr>
              <a:t>the County’s overall ESG </a:t>
            </a:r>
            <a:r>
              <a:rPr lang="en-US" sz="2400" dirty="0">
                <a:latin typeface="Palatino Linotype" panose="02040502050505030304" pitchFamily="18" charset="0"/>
              </a:rPr>
              <a:t>grant </a:t>
            </a:r>
            <a:r>
              <a:rPr lang="en-US" sz="2400" dirty="0" smtClean="0">
                <a:latin typeface="Palatino Linotype" panose="02040502050505030304" pitchFamily="18" charset="0"/>
              </a:rPr>
              <a:t>to the greater </a:t>
            </a:r>
            <a:r>
              <a:rPr lang="en-US" sz="2400" dirty="0">
                <a:latin typeface="Palatino Linotype" panose="02040502050505030304" pitchFamily="18" charset="0"/>
              </a:rPr>
              <a:t>of:</a:t>
            </a:r>
          </a:p>
          <a:p>
            <a:pPr marL="0" indent="0" algn="l">
              <a:buNone/>
            </a:pPr>
            <a:r>
              <a:rPr lang="en-US" sz="2400" dirty="0">
                <a:latin typeface="Palatino Linotype" panose="02040502050505030304" pitchFamily="18" charset="0"/>
              </a:rPr>
              <a:t> </a:t>
            </a:r>
          </a:p>
          <a:p>
            <a:pPr marL="573088" indent="-458788" algn="l">
              <a:lnSpc>
                <a:spcPct val="80000"/>
              </a:lnSpc>
              <a:buFont typeface="Wingdings" pitchFamily="2" charset="2"/>
              <a:buChar char="Ø"/>
            </a:pPr>
            <a:r>
              <a:rPr lang="en-US" dirty="0" smtClean="0">
                <a:latin typeface="Palatino Linotype" panose="02040502050505030304" pitchFamily="18" charset="0"/>
              </a:rPr>
              <a:t>60</a:t>
            </a:r>
            <a:r>
              <a:rPr lang="en-US" dirty="0">
                <a:latin typeface="Palatino Linotype" panose="02040502050505030304" pitchFamily="18" charset="0"/>
              </a:rPr>
              <a:t>% of </a:t>
            </a:r>
            <a:r>
              <a:rPr lang="en-US" dirty="0" smtClean="0">
                <a:latin typeface="Palatino Linotype" panose="02040502050505030304" pitchFamily="18" charset="0"/>
              </a:rPr>
              <a:t>the total ESG grant award for the program year; </a:t>
            </a:r>
          </a:p>
          <a:p>
            <a:pPr marL="114300" algn="l">
              <a:lnSpc>
                <a:spcPct val="80000"/>
              </a:lnSpc>
            </a:pPr>
            <a:endParaRPr lang="en-US" dirty="0">
              <a:latin typeface="Palatino Linotype" panose="02040502050505030304" pitchFamily="18" charset="0"/>
            </a:endParaRPr>
          </a:p>
          <a:p>
            <a:pPr marL="114300">
              <a:lnSpc>
                <a:spcPct val="80000"/>
              </a:lnSpc>
            </a:pPr>
            <a:r>
              <a:rPr lang="en-US" dirty="0" smtClean="0">
                <a:latin typeface="Palatino Linotype" panose="02040502050505030304" pitchFamily="18" charset="0"/>
              </a:rPr>
              <a:t>or</a:t>
            </a:r>
          </a:p>
          <a:p>
            <a:pPr marL="114300" algn="l">
              <a:lnSpc>
                <a:spcPct val="80000"/>
              </a:lnSpc>
            </a:pPr>
            <a:endParaRPr lang="en-US" dirty="0" smtClean="0">
              <a:latin typeface="Palatino Linotype" panose="02040502050505030304" pitchFamily="18" charset="0"/>
            </a:endParaRPr>
          </a:p>
          <a:p>
            <a:pPr marL="457200" indent="-342900" algn="l">
              <a:lnSpc>
                <a:spcPct val="80000"/>
              </a:lnSpc>
              <a:buFont typeface="Wingdings" panose="05000000000000000000" pitchFamily="2" charset="2"/>
              <a:buChar char="Ø"/>
            </a:pPr>
            <a:r>
              <a:rPr lang="en-US" dirty="0" smtClean="0">
                <a:latin typeface="Palatino Linotype" panose="02040502050505030304" pitchFamily="18" charset="0"/>
              </a:rPr>
              <a:t>The </a:t>
            </a:r>
            <a:r>
              <a:rPr lang="en-US" dirty="0">
                <a:latin typeface="Palatino Linotype" panose="02040502050505030304" pitchFamily="18" charset="0"/>
              </a:rPr>
              <a:t>amount of </a:t>
            </a:r>
            <a:r>
              <a:rPr lang="en-US" dirty="0" smtClean="0">
                <a:latin typeface="Palatino Linotype" panose="02040502050505030304" pitchFamily="18" charset="0"/>
              </a:rPr>
              <a:t>previous Fiscal Year of ESG funding that was used by the County for emergency shelter and residential services</a:t>
            </a:r>
            <a:endParaRPr lang="en-US" dirty="0">
              <a:latin typeface="Palatino Linotype" panose="02040502050505030304" pitchFamily="18" charset="0"/>
            </a:endParaRPr>
          </a:p>
          <a:p>
            <a:pPr marL="114300" indent="0">
              <a:lnSpc>
                <a:spcPct val="80000"/>
              </a:lnSpc>
              <a:buNone/>
            </a:pPr>
            <a:endParaRPr lang="en-US" dirty="0">
              <a:latin typeface="Palatino Linotype" panose="02040502050505030304" pitchFamily="18" charset="0"/>
            </a:endParaRPr>
          </a:p>
        </p:txBody>
      </p:sp>
      <p:sp>
        <p:nvSpPr>
          <p:cNvPr id="2" name="Title 1"/>
          <p:cNvSpPr>
            <a:spLocks noGrp="1"/>
          </p:cNvSpPr>
          <p:nvPr>
            <p:ph type="title"/>
          </p:nvPr>
        </p:nvSpPr>
        <p:spPr>
          <a:xfrm>
            <a:off x="304800" y="152400"/>
            <a:ext cx="8610600" cy="1143000"/>
          </a:xfrm>
        </p:spPr>
        <p:txBody>
          <a:bodyPr>
            <a:noAutofit/>
          </a:bodyPr>
          <a:lstStyle/>
          <a:p>
            <a:r>
              <a:rPr lang="en-US" sz="2800" b="1" dirty="0"/>
              <a:t>Expenditure </a:t>
            </a:r>
            <a:r>
              <a:rPr lang="en-US" sz="2800" b="1" dirty="0" smtClean="0"/>
              <a:t>Limits for Street Outreach and Emergency Shelter</a:t>
            </a:r>
            <a:endParaRPr lang="en-US" sz="2800" b="1" dirty="0"/>
          </a:p>
        </p:txBody>
      </p:sp>
    </p:spTree>
    <p:extLst>
      <p:ext uri="{BB962C8B-B14F-4D97-AF65-F5344CB8AC3E}">
        <p14:creationId xmlns:p14="http://schemas.microsoft.com/office/powerpoint/2010/main" val="2826096913"/>
      </p:ext>
    </p:extLst>
  </p:cSld>
  <p:clrMapOvr>
    <a:masterClrMapping/>
  </p:clrMapOvr>
  <mc:AlternateContent xmlns:mc="http://schemas.openxmlformats.org/markup-compatibility/2006" xmlns:p14="http://schemas.microsoft.com/office/powerpoint/2010/main">
    <mc:Choice Requires="p14">
      <p:transition spd="slow" p14:dur="2000" advTm="28976"/>
    </mc:Choice>
    <mc:Fallback xmlns="">
      <p:transition spd="slow" advTm="2897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1600200"/>
            <a:ext cx="8229600" cy="4876800"/>
          </a:xfrm>
        </p:spPr>
        <p:txBody>
          <a:bodyPr>
            <a:normAutofit/>
          </a:bodyPr>
          <a:lstStyle/>
          <a:p>
            <a:pPr marL="342900" indent="-342900" algn="l">
              <a:buFont typeface="Wingdings" panose="05000000000000000000" pitchFamily="2" charset="2"/>
              <a:buChar char="Ø"/>
            </a:pPr>
            <a:r>
              <a:rPr lang="en-US" dirty="0">
                <a:solidFill>
                  <a:schemeClr val="bg2">
                    <a:lumMod val="20000"/>
                    <a:lumOff val="80000"/>
                  </a:schemeClr>
                </a:solidFill>
                <a:latin typeface="Palatino Linotype" panose="02040502050505030304" pitchFamily="18" charset="0"/>
              </a:rPr>
              <a:t>The Homeless Emergency and Rapid Transition to Housing (HEARTH) </a:t>
            </a:r>
            <a:r>
              <a:rPr lang="en-US" dirty="0" smtClean="0">
                <a:solidFill>
                  <a:schemeClr val="bg2">
                    <a:lumMod val="20000"/>
                    <a:lumOff val="80000"/>
                  </a:schemeClr>
                </a:solidFill>
                <a:latin typeface="Palatino Linotype" panose="02040502050505030304" pitchFamily="18" charset="0"/>
              </a:rPr>
              <a:t>Act, was signed into law </a:t>
            </a:r>
            <a:r>
              <a:rPr lang="en-US" dirty="0">
                <a:solidFill>
                  <a:schemeClr val="bg2">
                    <a:lumMod val="20000"/>
                    <a:lumOff val="80000"/>
                  </a:schemeClr>
                </a:solidFill>
                <a:latin typeface="Palatino Linotype" panose="02040502050505030304" pitchFamily="18" charset="0"/>
              </a:rPr>
              <a:t>on  May 20, </a:t>
            </a:r>
            <a:r>
              <a:rPr lang="en-US" dirty="0" smtClean="0">
                <a:solidFill>
                  <a:schemeClr val="bg2">
                    <a:lumMod val="20000"/>
                    <a:lumOff val="80000"/>
                  </a:schemeClr>
                </a:solidFill>
                <a:latin typeface="Palatino Linotype" panose="02040502050505030304" pitchFamily="18" charset="0"/>
              </a:rPr>
              <a:t>2009, and amends </a:t>
            </a:r>
            <a:r>
              <a:rPr lang="en-US" dirty="0">
                <a:solidFill>
                  <a:schemeClr val="bg2">
                    <a:lumMod val="20000"/>
                    <a:lumOff val="80000"/>
                  </a:schemeClr>
                </a:solidFill>
                <a:latin typeface="Palatino Linotype" panose="02040502050505030304" pitchFamily="18" charset="0"/>
              </a:rPr>
              <a:t>the McKinney-Vento Homeless Assistance </a:t>
            </a:r>
            <a:r>
              <a:rPr lang="en-US" dirty="0" smtClean="0">
                <a:solidFill>
                  <a:schemeClr val="bg2">
                    <a:lumMod val="20000"/>
                    <a:lumOff val="80000"/>
                  </a:schemeClr>
                </a:solidFill>
                <a:latin typeface="Palatino Linotype" panose="02040502050505030304" pitchFamily="18" charset="0"/>
              </a:rPr>
              <a:t>Act.</a:t>
            </a:r>
          </a:p>
          <a:p>
            <a:pPr marL="285750" indent="-285750" algn="l">
              <a:buFont typeface="Wingdings" panose="05000000000000000000" pitchFamily="2" charset="2"/>
              <a:buChar char="Ø"/>
            </a:pPr>
            <a:endParaRPr lang="en-US" sz="1500" dirty="0">
              <a:solidFill>
                <a:schemeClr val="bg2">
                  <a:lumMod val="20000"/>
                  <a:lumOff val="80000"/>
                </a:schemeClr>
              </a:solidFill>
              <a:latin typeface="Palatino Linotype" panose="02040502050505030304" pitchFamily="18" charset="0"/>
            </a:endParaRPr>
          </a:p>
          <a:p>
            <a:pPr marL="342900" indent="-342900" algn="l">
              <a:buFont typeface="Wingdings" panose="05000000000000000000" pitchFamily="2" charset="2"/>
              <a:buChar char="Ø"/>
            </a:pPr>
            <a:r>
              <a:rPr lang="en-US" dirty="0" smtClean="0">
                <a:solidFill>
                  <a:schemeClr val="bg2">
                    <a:lumMod val="20000"/>
                    <a:lumOff val="80000"/>
                  </a:schemeClr>
                </a:solidFill>
                <a:latin typeface="Palatino Linotype" panose="02040502050505030304" pitchFamily="18" charset="0"/>
              </a:rPr>
              <a:t>The </a:t>
            </a:r>
            <a:r>
              <a:rPr lang="en-US" dirty="0">
                <a:solidFill>
                  <a:schemeClr val="bg2">
                    <a:lumMod val="20000"/>
                    <a:lumOff val="80000"/>
                  </a:schemeClr>
                </a:solidFill>
                <a:latin typeface="Palatino Linotype" panose="02040502050505030304" pitchFamily="18" charset="0"/>
              </a:rPr>
              <a:t>HEARTH Act consolidates three of the separate homeless assistance programs administered by HUD under the McKinney-Vento Homeless Assistance Act into a single grant program and creates the Emergency Solutions Grant Program and the Rural Housing Stability Program</a:t>
            </a:r>
            <a:r>
              <a:rPr lang="en-US" dirty="0" smtClean="0">
                <a:solidFill>
                  <a:schemeClr val="bg2">
                    <a:lumMod val="20000"/>
                    <a:lumOff val="80000"/>
                  </a:schemeClr>
                </a:solidFill>
                <a:latin typeface="Palatino Linotype" panose="02040502050505030304" pitchFamily="18" charset="0"/>
              </a:rPr>
              <a:t>.</a:t>
            </a:r>
          </a:p>
          <a:p>
            <a:pPr marL="285750" indent="-285750" algn="l">
              <a:buFont typeface="Wingdings" panose="05000000000000000000" pitchFamily="2" charset="2"/>
              <a:buChar char="Ø"/>
            </a:pPr>
            <a:endParaRPr lang="en-US" sz="1500" dirty="0" smtClean="0">
              <a:solidFill>
                <a:schemeClr val="bg2">
                  <a:lumMod val="20000"/>
                  <a:lumOff val="80000"/>
                </a:schemeClr>
              </a:solidFill>
              <a:latin typeface="Palatino Linotype" panose="02040502050505030304" pitchFamily="18" charset="0"/>
            </a:endParaRPr>
          </a:p>
          <a:p>
            <a:pPr marL="342900" indent="-342900" algn="l">
              <a:buFont typeface="Wingdings" panose="05000000000000000000" pitchFamily="2" charset="2"/>
              <a:buChar char="Ø"/>
            </a:pPr>
            <a:r>
              <a:rPr lang="en-US" dirty="0" smtClean="0">
                <a:solidFill>
                  <a:schemeClr val="bg2">
                    <a:lumMod val="20000"/>
                    <a:lumOff val="80000"/>
                  </a:schemeClr>
                </a:solidFill>
                <a:latin typeface="Palatino Linotype" panose="02040502050505030304" pitchFamily="18" charset="0"/>
              </a:rPr>
              <a:t>The HEARTH Act changes the focus from homeless shelter assistance </a:t>
            </a:r>
            <a:r>
              <a:rPr lang="en-US" dirty="0">
                <a:solidFill>
                  <a:schemeClr val="bg2">
                    <a:lumMod val="20000"/>
                    <a:lumOff val="80000"/>
                  </a:schemeClr>
                </a:solidFill>
                <a:latin typeface="Palatino Linotype" panose="02040502050505030304" pitchFamily="18" charset="0"/>
              </a:rPr>
              <a:t>to </a:t>
            </a:r>
            <a:r>
              <a:rPr lang="en-US" dirty="0" smtClean="0">
                <a:solidFill>
                  <a:schemeClr val="bg2">
                    <a:lumMod val="20000"/>
                    <a:lumOff val="80000"/>
                  </a:schemeClr>
                </a:solidFill>
                <a:latin typeface="Palatino Linotype" panose="02040502050505030304" pitchFamily="18" charset="0"/>
              </a:rPr>
              <a:t>homelessness prevention and Rapid Rehousing, and allows </a:t>
            </a:r>
            <a:r>
              <a:rPr lang="en-US" dirty="0">
                <a:solidFill>
                  <a:schemeClr val="bg2">
                    <a:lumMod val="20000"/>
                    <a:lumOff val="80000"/>
                  </a:schemeClr>
                </a:solidFill>
                <a:latin typeface="Palatino Linotype" panose="02040502050505030304" pitchFamily="18" charset="0"/>
              </a:rPr>
              <a:t>for increased flexibility in who may be served and what activities may be carried out.</a:t>
            </a:r>
          </a:p>
          <a:p>
            <a:pPr algn="just">
              <a:buFont typeface="Wingdings" pitchFamily="2" charset="2"/>
              <a:buChar char="Ø"/>
            </a:pPr>
            <a:endParaRPr lang="en-US" dirty="0">
              <a:solidFill>
                <a:schemeClr val="bg2">
                  <a:lumMod val="20000"/>
                  <a:lumOff val="80000"/>
                </a:schemeClr>
              </a:solidFill>
              <a:latin typeface="Palatino Linotype" panose="02040502050505030304" pitchFamily="18" charset="0"/>
            </a:endParaRPr>
          </a:p>
          <a:p>
            <a:pPr indent="-342900">
              <a:buFont typeface="Wingdings" pitchFamily="2" charset="2"/>
              <a:buChar char="Ø"/>
            </a:pPr>
            <a:endParaRPr lang="en-US" dirty="0">
              <a:solidFill>
                <a:schemeClr val="bg2">
                  <a:lumMod val="20000"/>
                  <a:lumOff val="80000"/>
                </a:schemeClr>
              </a:solidFill>
              <a:latin typeface="Palatino Linotype" panose="02040502050505030304" pitchFamily="18" charset="0"/>
            </a:endParaRPr>
          </a:p>
        </p:txBody>
      </p:sp>
      <p:sp>
        <p:nvSpPr>
          <p:cNvPr id="2" name="Title 1"/>
          <p:cNvSpPr>
            <a:spLocks noGrp="1"/>
          </p:cNvSpPr>
          <p:nvPr>
            <p:ph type="title"/>
          </p:nvPr>
        </p:nvSpPr>
        <p:spPr>
          <a:xfrm>
            <a:off x="457200" y="274638"/>
            <a:ext cx="8229600" cy="792162"/>
          </a:xfrm>
        </p:spPr>
        <p:txBody>
          <a:bodyPr>
            <a:normAutofit/>
          </a:bodyPr>
          <a:lstStyle/>
          <a:p>
            <a:r>
              <a:rPr lang="en-US" sz="3200" b="1" dirty="0">
                <a:solidFill>
                  <a:schemeClr val="bg1"/>
                </a:solidFill>
                <a:latin typeface="Garamond" panose="02020404030301010803" pitchFamily="18" charset="0"/>
              </a:rPr>
              <a:t>Overview of </a:t>
            </a:r>
            <a:r>
              <a:rPr lang="en-US" sz="3200" b="1" dirty="0" smtClean="0">
                <a:solidFill>
                  <a:schemeClr val="bg1"/>
                </a:solidFill>
                <a:latin typeface="Garamond" panose="02020404030301010803" pitchFamily="18" charset="0"/>
              </a:rPr>
              <a:t>HEARTH </a:t>
            </a:r>
            <a:r>
              <a:rPr lang="en-US" sz="3200" b="1" dirty="0">
                <a:solidFill>
                  <a:schemeClr val="bg1"/>
                </a:solidFill>
                <a:latin typeface="Garamond" panose="02020404030301010803" pitchFamily="18" charset="0"/>
              </a:rPr>
              <a:t>Act</a:t>
            </a:r>
          </a:p>
        </p:txBody>
      </p:sp>
    </p:spTree>
    <p:extLst>
      <p:ext uri="{BB962C8B-B14F-4D97-AF65-F5344CB8AC3E}">
        <p14:creationId xmlns:p14="http://schemas.microsoft.com/office/powerpoint/2010/main" val="259746684"/>
      </p:ext>
    </p:extLst>
  </p:cSld>
  <p:clrMapOvr>
    <a:masterClrMapping/>
  </p:clrMapOvr>
  <mc:AlternateContent xmlns:mc="http://schemas.openxmlformats.org/markup-compatibility/2006" xmlns:p14="http://schemas.microsoft.com/office/powerpoint/2010/main">
    <mc:Choice Requires="p14">
      <p:transition spd="slow" p14:dur="2000" advTm="63207"/>
    </mc:Choice>
    <mc:Fallback xmlns="">
      <p:transition spd="slow" advTm="6320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838200"/>
          </a:xfrm>
        </p:spPr>
        <p:txBody>
          <a:bodyPr>
            <a:noAutofit/>
          </a:bodyPr>
          <a:lstStyle/>
          <a:p>
            <a:r>
              <a:rPr lang="en-US" sz="2800" dirty="0" smtClean="0"/>
              <a:t>ESG Matching Fund Requirement</a:t>
            </a:r>
            <a:endParaRPr lang="en-US" sz="2800" dirty="0"/>
          </a:p>
        </p:txBody>
      </p:sp>
      <p:sp>
        <p:nvSpPr>
          <p:cNvPr id="3" name="Rectangle 2"/>
          <p:cNvSpPr/>
          <p:nvPr/>
        </p:nvSpPr>
        <p:spPr>
          <a:xfrm>
            <a:off x="2286000" y="3244334"/>
            <a:ext cx="4572000" cy="923330"/>
          </a:xfrm>
          <a:prstGeom prst="rect">
            <a:avLst/>
          </a:prstGeom>
        </p:spPr>
        <p:txBody>
          <a:bodyPr wrap="square">
            <a:spAutoFit/>
          </a:bodyPr>
          <a:lstStyle/>
          <a:p>
            <a:r>
              <a:rPr lang="en-US" sz="5400" dirty="0"/>
              <a:t>Matching </a:t>
            </a:r>
            <a:r>
              <a:rPr lang="en-US" sz="5400" dirty="0" smtClean="0"/>
              <a:t>Funds </a:t>
            </a:r>
            <a:endParaRPr lang="en-US" sz="5400" dirty="0"/>
          </a:p>
        </p:txBody>
      </p:sp>
    </p:spTree>
    <p:extLst>
      <p:ext uri="{BB962C8B-B14F-4D97-AF65-F5344CB8AC3E}">
        <p14:creationId xmlns:p14="http://schemas.microsoft.com/office/powerpoint/2010/main" val="528632141"/>
      </p:ext>
    </p:extLst>
  </p:cSld>
  <p:clrMapOvr>
    <a:masterClrMapping/>
  </p:clrMapOvr>
  <mc:AlternateContent xmlns:mc="http://schemas.openxmlformats.org/markup-compatibility/2006" xmlns:p14="http://schemas.microsoft.com/office/powerpoint/2010/main">
    <mc:Choice Requires="p14">
      <p:transition spd="slow" p14:dur="2000" advTm="3933"/>
    </mc:Choice>
    <mc:Fallback xmlns="">
      <p:transition spd="slow" advTm="3933"/>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33400" y="1600200"/>
            <a:ext cx="8077200" cy="4800600"/>
          </a:xfrm>
        </p:spPr>
        <p:txBody>
          <a:bodyPr>
            <a:normAutofit/>
          </a:bodyPr>
          <a:lstStyle/>
          <a:p>
            <a:pPr marL="573088" indent="-458788" algn="l">
              <a:lnSpc>
                <a:spcPct val="110000"/>
              </a:lnSpc>
              <a:buFont typeface="Wingdings" pitchFamily="2" charset="2"/>
              <a:buChar char="Ø"/>
            </a:pPr>
            <a:r>
              <a:rPr lang="en-US" sz="2000" dirty="0">
                <a:solidFill>
                  <a:schemeClr val="tx1">
                    <a:lumMod val="95000"/>
                  </a:schemeClr>
                </a:solidFill>
                <a:latin typeface="Palatino Linotype" panose="02040502050505030304" pitchFamily="18" charset="0"/>
              </a:rPr>
              <a:t>ESG regulations require the County, </a:t>
            </a:r>
            <a:r>
              <a:rPr lang="en-US" sz="2000" dirty="0" smtClean="0">
                <a:solidFill>
                  <a:schemeClr val="tx1">
                    <a:lumMod val="95000"/>
                  </a:schemeClr>
                </a:solidFill>
                <a:latin typeface="Palatino Linotype" panose="02040502050505030304" pitchFamily="18" charset="0"/>
              </a:rPr>
              <a:t>as the ESG Grantee, to match the annual ESG allocation dollar-for-dollar. The County passes this obligation on to its ESG sub-recipients.</a:t>
            </a:r>
          </a:p>
          <a:p>
            <a:pPr marL="114300" indent="0" algn="l">
              <a:lnSpc>
                <a:spcPct val="110000"/>
              </a:lnSpc>
              <a:buNone/>
            </a:pPr>
            <a:endParaRPr lang="en-US" dirty="0" smtClean="0">
              <a:solidFill>
                <a:schemeClr val="tx1">
                  <a:lumMod val="95000"/>
                </a:schemeClr>
              </a:solidFill>
              <a:latin typeface="Palatino Linotype" panose="02040502050505030304" pitchFamily="18" charset="0"/>
            </a:endParaRPr>
          </a:p>
          <a:p>
            <a:pPr marL="573088" indent="-458788" algn="l">
              <a:lnSpc>
                <a:spcPct val="110000"/>
              </a:lnSpc>
              <a:buFont typeface="Wingdings" pitchFamily="2" charset="2"/>
              <a:buChar char="Ø"/>
            </a:pPr>
            <a:r>
              <a:rPr lang="en-US" dirty="0" smtClean="0">
                <a:solidFill>
                  <a:schemeClr val="tx1">
                    <a:lumMod val="95000"/>
                  </a:schemeClr>
                </a:solidFill>
                <a:latin typeface="Palatino Linotype" panose="02040502050505030304" pitchFamily="18" charset="0"/>
              </a:rPr>
              <a:t>Matching contributions may be obtained from any eligible source, including any Federal source other than the ESG program, as well as state, local, and private sources. Additional requirements may apply to matching contributions from a Federal source of funds. </a:t>
            </a:r>
          </a:p>
          <a:p>
            <a:pPr marL="114300" indent="0" algn="l">
              <a:lnSpc>
                <a:spcPct val="110000"/>
              </a:lnSpc>
              <a:buNone/>
            </a:pPr>
            <a:endParaRPr lang="en-US" dirty="0" smtClean="0">
              <a:solidFill>
                <a:schemeClr val="tx1">
                  <a:lumMod val="95000"/>
                </a:schemeClr>
              </a:solidFill>
              <a:latin typeface="Palatino Linotype" panose="02040502050505030304" pitchFamily="18" charset="0"/>
            </a:endParaRPr>
          </a:p>
          <a:p>
            <a:pPr marL="573088" indent="-458788" algn="l">
              <a:buFont typeface="Wingdings" pitchFamily="2" charset="2"/>
              <a:buChar char="Ø"/>
            </a:pPr>
            <a:r>
              <a:rPr lang="en-US" dirty="0" smtClean="0">
                <a:solidFill>
                  <a:schemeClr val="tx1">
                    <a:lumMod val="95000"/>
                  </a:schemeClr>
                </a:solidFill>
                <a:latin typeface="Palatino Linotype" panose="02040502050505030304" pitchFamily="18" charset="0"/>
              </a:rPr>
              <a:t>Matching contributions must be provided after the date that HUD signs the ESG agreement with the County. </a:t>
            </a:r>
            <a:endParaRPr lang="en-US" dirty="0">
              <a:solidFill>
                <a:schemeClr val="tx1">
                  <a:lumMod val="95000"/>
                </a:schemeClr>
              </a:solidFill>
              <a:latin typeface="Palatino Linotype" panose="02040502050505030304" pitchFamily="18" charset="0"/>
            </a:endParaRPr>
          </a:p>
        </p:txBody>
      </p:sp>
      <p:sp>
        <p:nvSpPr>
          <p:cNvPr id="2" name="Title 1"/>
          <p:cNvSpPr>
            <a:spLocks noGrp="1"/>
          </p:cNvSpPr>
          <p:nvPr>
            <p:ph type="title"/>
          </p:nvPr>
        </p:nvSpPr>
        <p:spPr>
          <a:xfrm>
            <a:off x="914400" y="228600"/>
            <a:ext cx="7467600" cy="762000"/>
          </a:xfrm>
        </p:spPr>
        <p:txBody>
          <a:bodyPr>
            <a:noAutofit/>
          </a:bodyPr>
          <a:lstStyle/>
          <a:p>
            <a:r>
              <a:rPr lang="en-US" sz="2800" b="1" dirty="0"/>
              <a:t>Matching Funds Requirements </a:t>
            </a:r>
          </a:p>
        </p:txBody>
      </p:sp>
    </p:spTree>
    <p:extLst>
      <p:ext uri="{BB962C8B-B14F-4D97-AF65-F5344CB8AC3E}">
        <p14:creationId xmlns:p14="http://schemas.microsoft.com/office/powerpoint/2010/main" val="2208502759"/>
      </p:ext>
    </p:extLst>
  </p:cSld>
  <p:clrMapOvr>
    <a:masterClrMapping/>
  </p:clrMapOvr>
  <mc:AlternateContent xmlns:mc="http://schemas.openxmlformats.org/markup-compatibility/2006" xmlns:p14="http://schemas.microsoft.com/office/powerpoint/2010/main">
    <mc:Choice Requires="p14">
      <p:transition spd="slow" p14:dur="2000" advTm="74755"/>
    </mc:Choice>
    <mc:Fallback xmlns="">
      <p:transition spd="slow" advTm="7475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sz="quarter" idx="13"/>
          </p:nvPr>
        </p:nvSpPr>
        <p:spPr>
          <a:xfrm>
            <a:off x="685800" y="1676400"/>
            <a:ext cx="7848600" cy="4572000"/>
          </a:xfrm>
        </p:spPr>
        <p:txBody>
          <a:bodyPr>
            <a:normAutofit/>
          </a:bodyPr>
          <a:lstStyle/>
          <a:p>
            <a:pPr marL="342900" indent="-342900" algn="l">
              <a:buFont typeface="Wingdings" panose="05000000000000000000" pitchFamily="2" charset="2"/>
              <a:buChar char="§"/>
            </a:pPr>
            <a:r>
              <a:rPr lang="en-US" sz="2400" dirty="0" smtClean="0">
                <a:solidFill>
                  <a:schemeClr val="tx1">
                    <a:lumMod val="95000"/>
                  </a:schemeClr>
                </a:solidFill>
                <a:latin typeface="Palatino Linotype" panose="02040502050505030304" pitchFamily="18" charset="0"/>
              </a:rPr>
              <a:t>The </a:t>
            </a:r>
            <a:r>
              <a:rPr lang="en-US" sz="2400" dirty="0">
                <a:solidFill>
                  <a:schemeClr val="tx1">
                    <a:lumMod val="95000"/>
                  </a:schemeClr>
                </a:solidFill>
                <a:latin typeface="Palatino Linotype" panose="02040502050505030304" pitchFamily="18" charset="0"/>
              </a:rPr>
              <a:t>purpose of 2 CFR Part 200 is to streamline the </a:t>
            </a:r>
            <a:r>
              <a:rPr lang="en-US" sz="2400" dirty="0" smtClean="0">
                <a:solidFill>
                  <a:schemeClr val="tx1">
                    <a:lumMod val="95000"/>
                  </a:schemeClr>
                </a:solidFill>
                <a:latin typeface="Palatino Linotype" panose="02040502050505030304" pitchFamily="18" charset="0"/>
              </a:rPr>
              <a:t>Federal Government’s </a:t>
            </a:r>
            <a:r>
              <a:rPr lang="en-US" sz="2400" dirty="0">
                <a:solidFill>
                  <a:schemeClr val="tx1">
                    <a:lumMod val="95000"/>
                  </a:schemeClr>
                </a:solidFill>
                <a:latin typeface="Palatino Linotype" panose="02040502050505030304" pitchFamily="18" charset="0"/>
              </a:rPr>
              <a:t>guidance on administrative requirements to more effectively focus Federal resources on improving performance and outcomes, while ensuring the financial integrity of the Federal programs in partnership with non-federal stakeholders (e.g., grantees and </a:t>
            </a:r>
            <a:r>
              <a:rPr lang="en-US" sz="2400" dirty="0" smtClean="0">
                <a:solidFill>
                  <a:schemeClr val="tx1">
                    <a:lumMod val="95000"/>
                  </a:schemeClr>
                </a:solidFill>
                <a:latin typeface="Palatino Linotype" panose="02040502050505030304" pitchFamily="18" charset="0"/>
              </a:rPr>
              <a:t>sub-recipients</a:t>
            </a:r>
            <a:r>
              <a:rPr lang="en-US" sz="2400" dirty="0">
                <a:solidFill>
                  <a:schemeClr val="tx1">
                    <a:lumMod val="95000"/>
                  </a:schemeClr>
                </a:solidFill>
                <a:latin typeface="Palatino Linotype" panose="02040502050505030304" pitchFamily="18" charset="0"/>
              </a:rPr>
              <a:t>).</a:t>
            </a:r>
          </a:p>
          <a:p>
            <a:pPr marL="342900" indent="-342900" algn="l" eaLnBrk="1" hangingPunct="1">
              <a:lnSpc>
                <a:spcPct val="80000"/>
              </a:lnSpc>
              <a:buFont typeface="Wingdings" panose="05000000000000000000" pitchFamily="2" charset="2"/>
              <a:buChar char="§"/>
            </a:pPr>
            <a:endParaRPr lang="en-US" sz="2400" dirty="0" smtClean="0">
              <a:solidFill>
                <a:schemeClr val="tx1">
                  <a:lumMod val="95000"/>
                </a:schemeClr>
              </a:solidFill>
              <a:latin typeface="Palatino Linotype" panose="02040502050505030304" pitchFamily="18" charset="0"/>
            </a:endParaRPr>
          </a:p>
          <a:p>
            <a:pPr marL="342900" indent="-342900" algn="l">
              <a:lnSpc>
                <a:spcPct val="80000"/>
              </a:lnSpc>
              <a:buFont typeface="Wingdings" panose="05000000000000000000" pitchFamily="2" charset="2"/>
              <a:buChar char="§"/>
            </a:pPr>
            <a:r>
              <a:rPr lang="en-US" sz="2400" dirty="0" smtClean="0">
                <a:solidFill>
                  <a:schemeClr val="tx1">
                    <a:lumMod val="95000"/>
                  </a:schemeClr>
                </a:solidFill>
                <a:latin typeface="Palatino Linotype" panose="02040502050505030304" pitchFamily="18" charset="0"/>
                <a:sym typeface="Wingdings"/>
              </a:rPr>
              <a:t>OMB </a:t>
            </a:r>
            <a:r>
              <a:rPr lang="en-US" sz="2400" dirty="0">
                <a:solidFill>
                  <a:schemeClr val="tx1">
                    <a:lumMod val="95000"/>
                  </a:schemeClr>
                </a:solidFill>
                <a:latin typeface="Palatino Linotype" panose="02040502050505030304" pitchFamily="18" charset="0"/>
                <a:sym typeface="Wingdings"/>
              </a:rPr>
              <a:t>Circular </a:t>
            </a:r>
            <a:r>
              <a:rPr lang="en-US" sz="2400" dirty="0">
                <a:solidFill>
                  <a:schemeClr val="tx1">
                    <a:lumMod val="95000"/>
                  </a:schemeClr>
                </a:solidFill>
                <a:latin typeface="Palatino Linotype" panose="02040502050505030304" pitchFamily="18" charset="0"/>
              </a:rPr>
              <a:t>2 CFR 200 supersedes, consolidates, and </a:t>
            </a:r>
            <a:r>
              <a:rPr lang="en-US" sz="2400" dirty="0" smtClean="0">
                <a:solidFill>
                  <a:schemeClr val="tx1">
                    <a:lumMod val="95000"/>
                  </a:schemeClr>
                </a:solidFill>
                <a:latin typeface="Palatino Linotype" panose="02040502050505030304" pitchFamily="18" charset="0"/>
              </a:rPr>
              <a:t>streamlines </a:t>
            </a:r>
            <a:r>
              <a:rPr lang="en-US" sz="2400" dirty="0">
                <a:solidFill>
                  <a:schemeClr val="tx1">
                    <a:lumMod val="95000"/>
                  </a:schemeClr>
                </a:solidFill>
                <a:latin typeface="Palatino Linotype" panose="02040502050505030304" pitchFamily="18" charset="0"/>
              </a:rPr>
              <a:t>requirements from eight (8) OMB </a:t>
            </a:r>
            <a:r>
              <a:rPr lang="en-US" sz="2400" dirty="0" smtClean="0">
                <a:solidFill>
                  <a:schemeClr val="tx1">
                    <a:lumMod val="95000"/>
                  </a:schemeClr>
                </a:solidFill>
                <a:latin typeface="Palatino Linotype" panose="02040502050505030304" pitchFamily="18" charset="0"/>
              </a:rPr>
              <a:t>Circulars: A-21</a:t>
            </a:r>
            <a:r>
              <a:rPr lang="en-US" sz="2400" dirty="0">
                <a:solidFill>
                  <a:schemeClr val="tx1">
                    <a:lumMod val="95000"/>
                  </a:schemeClr>
                </a:solidFill>
                <a:latin typeface="Palatino Linotype" panose="02040502050505030304" pitchFamily="18" charset="0"/>
              </a:rPr>
              <a:t>, A-87*, A-89, A-102, A-110</a:t>
            </a:r>
            <a:r>
              <a:rPr lang="en-US" sz="2400" dirty="0" smtClean="0">
                <a:solidFill>
                  <a:schemeClr val="tx1">
                    <a:lumMod val="95000"/>
                  </a:schemeClr>
                </a:solidFill>
                <a:latin typeface="Palatino Linotype" panose="02040502050505030304" pitchFamily="18" charset="0"/>
              </a:rPr>
              <a:t>*, A-122</a:t>
            </a:r>
            <a:r>
              <a:rPr lang="en-US" sz="2400" dirty="0">
                <a:solidFill>
                  <a:schemeClr val="tx1">
                    <a:lumMod val="95000"/>
                  </a:schemeClr>
                </a:solidFill>
                <a:latin typeface="Palatino Linotype" panose="02040502050505030304" pitchFamily="18" charset="0"/>
              </a:rPr>
              <a:t>*, A-133*, and </a:t>
            </a:r>
            <a:r>
              <a:rPr lang="en-US" sz="2400" dirty="0" smtClean="0">
                <a:solidFill>
                  <a:schemeClr val="tx1">
                    <a:lumMod val="95000"/>
                  </a:schemeClr>
                </a:solidFill>
                <a:latin typeface="Palatino Linotype" panose="02040502050505030304" pitchFamily="18" charset="0"/>
              </a:rPr>
              <a:t>A-50</a:t>
            </a:r>
          </a:p>
          <a:p>
            <a:pPr algn="just">
              <a:lnSpc>
                <a:spcPct val="80000"/>
              </a:lnSpc>
              <a:buFont typeface="Wingdings"/>
              <a:buChar char="q"/>
            </a:pPr>
            <a:endParaRPr lang="en-US" sz="2400" dirty="0">
              <a:solidFill>
                <a:schemeClr val="tx1">
                  <a:lumMod val="95000"/>
                </a:schemeClr>
              </a:solidFill>
              <a:latin typeface="Palatino Linotype" panose="02040502050505030304" pitchFamily="18" charset="0"/>
            </a:endParaRPr>
          </a:p>
          <a:p>
            <a:pPr algn="just">
              <a:lnSpc>
                <a:spcPct val="80000"/>
              </a:lnSpc>
              <a:buFont typeface="Wingdings"/>
              <a:buChar char="q"/>
            </a:pPr>
            <a:endParaRPr lang="en-US" sz="2400" dirty="0" smtClean="0">
              <a:solidFill>
                <a:schemeClr val="tx1">
                  <a:lumMod val="95000"/>
                </a:schemeClr>
              </a:solidFill>
              <a:latin typeface="Palatino Linotype" panose="02040502050505030304" pitchFamily="18" charset="0"/>
            </a:endParaRPr>
          </a:p>
          <a:p>
            <a:pPr algn="just" eaLnBrk="1" hangingPunct="1">
              <a:lnSpc>
                <a:spcPct val="80000"/>
              </a:lnSpc>
              <a:buFont typeface="Wingdings" pitchFamily="2" charset="2"/>
              <a:buNone/>
            </a:pPr>
            <a:endParaRPr lang="en-US" sz="800" dirty="0" smtClean="0">
              <a:solidFill>
                <a:schemeClr val="tx1">
                  <a:lumMod val="95000"/>
                </a:schemeClr>
              </a:solidFill>
              <a:latin typeface="Palatino Linotype" panose="02040502050505030304" pitchFamily="18" charset="0"/>
            </a:endParaRPr>
          </a:p>
          <a:p>
            <a:pPr algn="just" eaLnBrk="1" hangingPunct="1">
              <a:lnSpc>
                <a:spcPct val="80000"/>
              </a:lnSpc>
              <a:buFont typeface="Wingdings" pitchFamily="2" charset="2"/>
              <a:buNone/>
            </a:pPr>
            <a:endParaRPr lang="en-US" sz="800" dirty="0" smtClean="0">
              <a:solidFill>
                <a:schemeClr val="tx1">
                  <a:lumMod val="95000"/>
                </a:schemeClr>
              </a:solidFill>
              <a:latin typeface="Palatino Linotype" panose="02040502050505030304" pitchFamily="18" charset="0"/>
            </a:endParaRPr>
          </a:p>
          <a:p>
            <a:pPr algn="just">
              <a:lnSpc>
                <a:spcPct val="80000"/>
              </a:lnSpc>
              <a:buNone/>
            </a:pPr>
            <a:endParaRPr lang="en-US" sz="800" dirty="0" smtClean="0">
              <a:solidFill>
                <a:schemeClr val="tx1">
                  <a:lumMod val="95000"/>
                </a:schemeClr>
              </a:solidFill>
              <a:latin typeface="Palatino Linotype" panose="02040502050505030304" pitchFamily="18" charset="0"/>
            </a:endParaRPr>
          </a:p>
          <a:p>
            <a:pPr eaLnBrk="1" hangingPunct="1">
              <a:lnSpc>
                <a:spcPct val="80000"/>
              </a:lnSpc>
              <a:buFont typeface="Wingdings" pitchFamily="2" charset="2"/>
              <a:buNone/>
            </a:pPr>
            <a:endParaRPr lang="en-US" sz="2000" dirty="0" smtClean="0">
              <a:solidFill>
                <a:schemeClr val="tx1">
                  <a:lumMod val="95000"/>
                </a:schemeClr>
              </a:solidFill>
              <a:latin typeface="Palatino Linotype" panose="02040502050505030304" pitchFamily="18" charset="0"/>
            </a:endParaRPr>
          </a:p>
        </p:txBody>
      </p:sp>
      <p:sp>
        <p:nvSpPr>
          <p:cNvPr id="7" name="Rectangle 5"/>
          <p:cNvSpPr>
            <a:spLocks noGrp="1" noChangeArrowheads="1"/>
          </p:cNvSpPr>
          <p:nvPr>
            <p:ph type="title"/>
          </p:nvPr>
        </p:nvSpPr>
        <p:spPr bwMode="auto">
          <a:xfrm>
            <a:off x="228600" y="213955"/>
            <a:ext cx="8534400" cy="954107"/>
          </a:xfrm>
          <a:prstGeom prst="rect">
            <a:avLst/>
          </a:prstGeom>
          <a:solidFill>
            <a:schemeClr val="tx1"/>
          </a:solidFill>
          <a:ln w="76200" cmpd="thinThick">
            <a:solidFill>
              <a:schemeClr val="tx1"/>
            </a:solidFill>
            <a:miter lim="800000"/>
          </a:ln>
          <a:extLst/>
        </p:spPr>
        <p:txBody>
          <a:bodyPr vert="horz" lIns="91440" tIns="45720" rIns="91440" bIns="45720" rtlCol="0" anchor="ctr" anchorCtr="0">
            <a:noAutofit/>
          </a:bodyPr>
          <a:lstStyle/>
          <a:p>
            <a:r>
              <a:rPr lang="en-US" sz="2800" dirty="0"/>
              <a:t>Financial Management , Accounting Systems, and Grant Administration</a:t>
            </a:r>
          </a:p>
        </p:txBody>
      </p:sp>
    </p:spTree>
    <p:extLst>
      <p:ext uri="{BB962C8B-B14F-4D97-AF65-F5344CB8AC3E}">
        <p14:creationId xmlns:p14="http://schemas.microsoft.com/office/powerpoint/2010/main" val="3721074668"/>
      </p:ext>
    </p:extLst>
  </p:cSld>
  <p:clrMapOvr>
    <a:masterClrMapping/>
  </p:clrMapOvr>
  <mc:AlternateContent xmlns:mc="http://schemas.openxmlformats.org/markup-compatibility/2006" xmlns:p14="http://schemas.microsoft.com/office/powerpoint/2010/main">
    <mc:Choice Requires="p14">
      <p:transition spd="slow" p14:dur="2000" advTm="45877"/>
    </mc:Choice>
    <mc:Fallback xmlns="">
      <p:transition spd="slow" advTm="4587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sz="quarter" idx="13"/>
          </p:nvPr>
        </p:nvSpPr>
        <p:spPr>
          <a:xfrm>
            <a:off x="457200" y="1447800"/>
            <a:ext cx="8153400" cy="4495800"/>
          </a:xfrm>
        </p:spPr>
        <p:txBody>
          <a:bodyPr>
            <a:normAutofit/>
          </a:bodyPr>
          <a:lstStyle/>
          <a:p>
            <a:pPr marL="112713" indent="0" algn="l" eaLnBrk="1" fontAlgn="auto" hangingPunct="1">
              <a:spcAft>
                <a:spcPts val="0"/>
              </a:spcAft>
              <a:buClr>
                <a:schemeClr val="tx1">
                  <a:shade val="95000"/>
                </a:schemeClr>
              </a:buClr>
              <a:buFont typeface="Wingdings" pitchFamily="2" charset="2"/>
              <a:buNone/>
              <a:defRPr/>
            </a:pPr>
            <a:r>
              <a:rPr lang="en-US" sz="2400" dirty="0">
                <a:solidFill>
                  <a:schemeClr val="tx1">
                    <a:lumMod val="95000"/>
                  </a:schemeClr>
                </a:solidFill>
                <a:latin typeface="Palatino Linotype" panose="02040502050505030304" pitchFamily="18" charset="0"/>
              </a:rPr>
              <a:t>Grantees and </a:t>
            </a:r>
            <a:r>
              <a:rPr lang="en-US" sz="2400" dirty="0" smtClean="0">
                <a:solidFill>
                  <a:schemeClr val="tx1">
                    <a:lumMod val="95000"/>
                  </a:schemeClr>
                </a:solidFill>
                <a:latin typeface="Palatino Linotype" panose="02040502050505030304" pitchFamily="18" charset="0"/>
              </a:rPr>
              <a:t>sub-recipients </a:t>
            </a:r>
            <a:r>
              <a:rPr lang="en-US" sz="2400" dirty="0">
                <a:solidFill>
                  <a:schemeClr val="tx1">
                    <a:lumMod val="95000"/>
                  </a:schemeClr>
                </a:solidFill>
                <a:latin typeface="Palatino Linotype" panose="02040502050505030304" pitchFamily="18" charset="0"/>
              </a:rPr>
              <a:t>in the ESG program must ensure compliance with regulations and requirements pertaining to the following key areas of financial management:</a:t>
            </a:r>
          </a:p>
          <a:p>
            <a:pPr marL="548640" indent="-411480" algn="l" eaLnBrk="1" fontAlgn="auto" hangingPunct="1">
              <a:lnSpc>
                <a:spcPct val="90000"/>
              </a:lnSpc>
              <a:spcAft>
                <a:spcPts val="0"/>
              </a:spcAft>
              <a:buClr>
                <a:schemeClr val="tx1">
                  <a:shade val="95000"/>
                </a:schemeClr>
              </a:buClr>
              <a:buFont typeface="Wingdings" pitchFamily="2" charset="2"/>
              <a:buNone/>
              <a:defRPr/>
            </a:pPr>
            <a:endParaRPr lang="en-US" sz="1000" dirty="0" smtClean="0">
              <a:solidFill>
                <a:schemeClr val="tx1">
                  <a:lumMod val="95000"/>
                </a:schemeClr>
              </a:solidFill>
              <a:latin typeface="Palatino Linotype" panose="02040502050505030304" pitchFamily="18" charset="0"/>
            </a:endParaRPr>
          </a:p>
          <a:p>
            <a:pPr marL="548640" indent="-411480" algn="l">
              <a:lnSpc>
                <a:spcPct val="90000"/>
              </a:lnSpc>
              <a:buClr>
                <a:schemeClr val="tx1">
                  <a:shade val="95000"/>
                </a:schemeClr>
              </a:buClr>
              <a:buNone/>
              <a:defRPr/>
            </a:pPr>
            <a:r>
              <a:rPr lang="en-US" dirty="0" smtClean="0">
                <a:solidFill>
                  <a:schemeClr val="tx1">
                    <a:lumMod val="95000"/>
                  </a:schemeClr>
                </a:solidFill>
                <a:latin typeface="Palatino Linotype" panose="02040502050505030304" pitchFamily="18" charset="0"/>
                <a:sym typeface="Wingdings"/>
              </a:rPr>
              <a:t></a:t>
            </a:r>
            <a:r>
              <a:rPr lang="en-US" dirty="0">
                <a:solidFill>
                  <a:schemeClr val="tx1">
                    <a:lumMod val="95000"/>
                  </a:schemeClr>
                </a:solidFill>
                <a:latin typeface="Palatino Linotype" panose="02040502050505030304" pitchFamily="18" charset="0"/>
                <a:sym typeface="Wingdings 2" pitchFamily="18" charset="2"/>
              </a:rPr>
              <a:t>	</a:t>
            </a:r>
            <a:r>
              <a:rPr lang="en-US" sz="2400" dirty="0" smtClean="0">
                <a:solidFill>
                  <a:schemeClr val="tx1">
                    <a:lumMod val="95000"/>
                  </a:schemeClr>
                </a:solidFill>
                <a:latin typeface="Palatino Linotype" panose="02040502050505030304" pitchFamily="18" charset="0"/>
              </a:rPr>
              <a:t>Usage of funds	   	</a:t>
            </a:r>
            <a:r>
              <a:rPr lang="en-US" sz="2400" dirty="0">
                <a:solidFill>
                  <a:schemeClr val="tx1">
                    <a:lumMod val="95000"/>
                  </a:schemeClr>
                </a:solidFill>
                <a:latin typeface="Palatino Linotype" panose="02040502050505030304" pitchFamily="18" charset="0"/>
                <a:sym typeface="Wingdings"/>
              </a:rPr>
              <a:t>  </a:t>
            </a:r>
            <a:r>
              <a:rPr lang="en-US" sz="2400" dirty="0" smtClean="0">
                <a:solidFill>
                  <a:schemeClr val="tx1">
                    <a:lumMod val="95000"/>
                  </a:schemeClr>
                </a:solidFill>
                <a:latin typeface="Palatino Linotype" panose="02040502050505030304" pitchFamily="18" charset="0"/>
                <a:sym typeface="Wingdings 2" pitchFamily="18" charset="2"/>
              </a:rPr>
              <a:t>  </a:t>
            </a:r>
            <a:r>
              <a:rPr lang="en-US" sz="2400" dirty="0" smtClean="0">
                <a:solidFill>
                  <a:schemeClr val="tx1">
                    <a:lumMod val="95000"/>
                  </a:schemeClr>
                </a:solidFill>
                <a:latin typeface="Palatino Linotype" panose="02040502050505030304" pitchFamily="18" charset="0"/>
              </a:rPr>
              <a:t>Required funding match</a:t>
            </a:r>
            <a:endParaRPr lang="en-US" sz="2400" dirty="0" smtClean="0">
              <a:solidFill>
                <a:schemeClr val="tx1">
                  <a:lumMod val="95000"/>
                </a:schemeClr>
              </a:solidFill>
              <a:latin typeface="Palatino Linotype" panose="02040502050505030304" pitchFamily="18" charset="0"/>
              <a:sym typeface="Wingdings 2" pitchFamily="18" charset="2"/>
            </a:endParaRPr>
          </a:p>
          <a:p>
            <a:pPr marL="548640" indent="-411480" algn="l">
              <a:lnSpc>
                <a:spcPct val="90000"/>
              </a:lnSpc>
              <a:buClr>
                <a:schemeClr val="tx1">
                  <a:shade val="95000"/>
                </a:schemeClr>
              </a:buClr>
              <a:buNone/>
              <a:defRPr/>
            </a:pPr>
            <a:r>
              <a:rPr lang="en-US" sz="2400" dirty="0" smtClean="0">
                <a:solidFill>
                  <a:schemeClr val="tx1">
                    <a:lumMod val="95000"/>
                  </a:schemeClr>
                </a:solidFill>
                <a:latin typeface="Palatino Linotype" panose="02040502050505030304" pitchFamily="18" charset="0"/>
                <a:sym typeface="Wingdings"/>
              </a:rPr>
              <a:t> </a:t>
            </a:r>
            <a:r>
              <a:rPr lang="en-US" sz="2400" dirty="0" smtClean="0">
                <a:solidFill>
                  <a:schemeClr val="tx1">
                    <a:lumMod val="95000"/>
                  </a:schemeClr>
                </a:solidFill>
                <a:latin typeface="Palatino Linotype" panose="02040502050505030304" pitchFamily="18" charset="0"/>
              </a:rPr>
              <a:t>	Internal controls	 </a:t>
            </a:r>
            <a:r>
              <a:rPr lang="en-US" sz="2400" dirty="0" smtClean="0">
                <a:solidFill>
                  <a:schemeClr val="tx1">
                    <a:lumMod val="95000"/>
                  </a:schemeClr>
                </a:solidFill>
                <a:latin typeface="Palatino Linotype" panose="02040502050505030304" pitchFamily="18" charset="0"/>
                <a:sym typeface="Wingdings"/>
              </a:rPr>
              <a:t> </a:t>
            </a:r>
            <a:r>
              <a:rPr lang="en-US" sz="2400" dirty="0" smtClean="0">
                <a:solidFill>
                  <a:schemeClr val="tx1">
                    <a:lumMod val="95000"/>
                  </a:schemeClr>
                </a:solidFill>
                <a:latin typeface="Palatino Linotype" panose="02040502050505030304" pitchFamily="18" charset="0"/>
                <a:sym typeface="Wingdings 2" pitchFamily="18" charset="2"/>
              </a:rPr>
              <a:t>  </a:t>
            </a:r>
            <a:r>
              <a:rPr lang="en-US" sz="2400" dirty="0" smtClean="0">
                <a:solidFill>
                  <a:schemeClr val="tx1">
                    <a:lumMod val="95000"/>
                  </a:schemeClr>
                </a:solidFill>
                <a:latin typeface="Palatino Linotype" panose="02040502050505030304" pitchFamily="18" charset="0"/>
              </a:rPr>
              <a:t>Budget controls</a:t>
            </a:r>
            <a:endParaRPr lang="en-US" sz="2400" dirty="0" smtClean="0">
              <a:solidFill>
                <a:schemeClr val="tx1">
                  <a:lumMod val="95000"/>
                </a:schemeClr>
              </a:solidFill>
              <a:latin typeface="Palatino Linotype" panose="02040502050505030304" pitchFamily="18" charset="0"/>
              <a:sym typeface="Wingdings 2" pitchFamily="18" charset="2"/>
            </a:endParaRPr>
          </a:p>
          <a:p>
            <a:pPr marL="548640" indent="-411480" algn="l">
              <a:lnSpc>
                <a:spcPct val="90000"/>
              </a:lnSpc>
              <a:buClr>
                <a:schemeClr val="tx1">
                  <a:shade val="95000"/>
                </a:schemeClr>
              </a:buClr>
              <a:buNone/>
              <a:defRPr/>
            </a:pPr>
            <a:r>
              <a:rPr lang="en-US" sz="2400" dirty="0" smtClean="0">
                <a:solidFill>
                  <a:schemeClr val="tx1">
                    <a:lumMod val="95000"/>
                  </a:schemeClr>
                </a:solidFill>
                <a:latin typeface="Palatino Linotype" panose="02040502050505030304" pitchFamily="18" charset="0"/>
                <a:sym typeface="Wingdings"/>
              </a:rPr>
              <a:t> </a:t>
            </a:r>
            <a:r>
              <a:rPr lang="en-US" sz="2400" dirty="0" smtClean="0">
                <a:solidFill>
                  <a:schemeClr val="tx1">
                    <a:lumMod val="95000"/>
                  </a:schemeClr>
                </a:solidFill>
                <a:latin typeface="Palatino Linotype" panose="02040502050505030304" pitchFamily="18" charset="0"/>
              </a:rPr>
              <a:t>	Cash management 	</a:t>
            </a:r>
            <a:r>
              <a:rPr lang="en-US" sz="2400" dirty="0">
                <a:solidFill>
                  <a:schemeClr val="tx1">
                    <a:lumMod val="95000"/>
                  </a:schemeClr>
                </a:solidFill>
                <a:latin typeface="Palatino Linotype" panose="02040502050505030304" pitchFamily="18" charset="0"/>
                <a:sym typeface="Wingdings"/>
              </a:rPr>
              <a:t>  </a:t>
            </a:r>
            <a:r>
              <a:rPr lang="en-US" sz="2400" dirty="0" smtClean="0">
                <a:solidFill>
                  <a:schemeClr val="tx1">
                    <a:lumMod val="95000"/>
                  </a:schemeClr>
                </a:solidFill>
                <a:latin typeface="Palatino Linotype" panose="02040502050505030304" pitchFamily="18" charset="0"/>
                <a:sym typeface="Wingdings 2" pitchFamily="18" charset="2"/>
              </a:rPr>
              <a:t>  </a:t>
            </a:r>
            <a:r>
              <a:rPr lang="en-US" sz="2400" dirty="0" smtClean="0">
                <a:solidFill>
                  <a:schemeClr val="tx1">
                    <a:lumMod val="95000"/>
                  </a:schemeClr>
                </a:solidFill>
                <a:latin typeface="Palatino Linotype" panose="02040502050505030304" pitchFamily="18" charset="0"/>
              </a:rPr>
              <a:t>Accounting controls</a:t>
            </a:r>
            <a:endParaRPr lang="en-US" sz="2400" dirty="0" smtClean="0">
              <a:solidFill>
                <a:schemeClr val="tx1">
                  <a:lumMod val="95000"/>
                </a:schemeClr>
              </a:solidFill>
              <a:latin typeface="Palatino Linotype" panose="02040502050505030304" pitchFamily="18" charset="0"/>
              <a:sym typeface="Wingdings 2" pitchFamily="18" charset="2"/>
            </a:endParaRPr>
          </a:p>
          <a:p>
            <a:pPr marL="548640" indent="-411480" algn="l">
              <a:lnSpc>
                <a:spcPct val="90000"/>
              </a:lnSpc>
              <a:buClr>
                <a:schemeClr val="tx1">
                  <a:shade val="95000"/>
                </a:schemeClr>
              </a:buClr>
              <a:buNone/>
              <a:defRPr/>
            </a:pPr>
            <a:r>
              <a:rPr lang="en-US" sz="2400" dirty="0">
                <a:solidFill>
                  <a:schemeClr val="tx1">
                    <a:lumMod val="95000"/>
                  </a:schemeClr>
                </a:solidFill>
                <a:latin typeface="Palatino Linotype" panose="02040502050505030304" pitchFamily="18" charset="0"/>
                <a:sym typeface="Wingdings"/>
              </a:rPr>
              <a:t> </a:t>
            </a:r>
            <a:r>
              <a:rPr lang="en-US" sz="2400" dirty="0" smtClean="0">
                <a:solidFill>
                  <a:schemeClr val="tx1">
                    <a:lumMod val="95000"/>
                  </a:schemeClr>
                </a:solidFill>
                <a:latin typeface="Palatino Linotype" panose="02040502050505030304" pitchFamily="18" charset="0"/>
              </a:rPr>
              <a:t>	Audits			</a:t>
            </a:r>
            <a:r>
              <a:rPr lang="en-US" sz="2400" dirty="0">
                <a:solidFill>
                  <a:schemeClr val="tx1">
                    <a:lumMod val="95000"/>
                  </a:schemeClr>
                </a:solidFill>
                <a:latin typeface="Palatino Linotype" panose="02040502050505030304" pitchFamily="18" charset="0"/>
                <a:sym typeface="Wingdings"/>
              </a:rPr>
              <a:t>  </a:t>
            </a:r>
            <a:r>
              <a:rPr lang="en-US" sz="2400" dirty="0" smtClean="0">
                <a:solidFill>
                  <a:schemeClr val="tx1">
                    <a:lumMod val="95000"/>
                  </a:schemeClr>
                </a:solidFill>
                <a:latin typeface="Palatino Linotype" panose="02040502050505030304" pitchFamily="18" charset="0"/>
                <a:sym typeface="Wingdings 2" pitchFamily="18" charset="2"/>
              </a:rPr>
              <a:t>  </a:t>
            </a:r>
            <a:r>
              <a:rPr lang="en-US" sz="2400" dirty="0" smtClean="0">
                <a:solidFill>
                  <a:schemeClr val="tx1">
                    <a:lumMod val="95000"/>
                  </a:schemeClr>
                </a:solidFill>
                <a:latin typeface="Palatino Linotype" panose="02040502050505030304" pitchFamily="18" charset="0"/>
              </a:rPr>
              <a:t>Asset controls</a:t>
            </a:r>
            <a:endParaRPr lang="en-US" sz="2400" dirty="0" smtClean="0">
              <a:solidFill>
                <a:schemeClr val="tx1">
                  <a:lumMod val="95000"/>
                </a:schemeClr>
              </a:solidFill>
              <a:latin typeface="Palatino Linotype" panose="02040502050505030304" pitchFamily="18" charset="0"/>
              <a:sym typeface="Wingdings 2" pitchFamily="18" charset="2"/>
            </a:endParaRPr>
          </a:p>
          <a:p>
            <a:pPr marL="548640" indent="-411480" algn="l">
              <a:lnSpc>
                <a:spcPct val="90000"/>
              </a:lnSpc>
              <a:buClr>
                <a:schemeClr val="tx1">
                  <a:shade val="95000"/>
                </a:schemeClr>
              </a:buClr>
              <a:buNone/>
              <a:defRPr/>
            </a:pPr>
            <a:r>
              <a:rPr lang="en-US" sz="2400" dirty="0">
                <a:solidFill>
                  <a:schemeClr val="tx1">
                    <a:lumMod val="95000"/>
                  </a:schemeClr>
                </a:solidFill>
                <a:latin typeface="Palatino Linotype" panose="02040502050505030304" pitchFamily="18" charset="0"/>
                <a:sym typeface="Wingdings"/>
              </a:rPr>
              <a:t> </a:t>
            </a:r>
            <a:r>
              <a:rPr lang="en-US" sz="2400" dirty="0" smtClean="0">
                <a:solidFill>
                  <a:schemeClr val="tx1">
                    <a:lumMod val="95000"/>
                  </a:schemeClr>
                </a:solidFill>
                <a:latin typeface="Palatino Linotype" panose="02040502050505030304" pitchFamily="18" charset="0"/>
              </a:rPr>
              <a:t>	Procurement (supplies, services, equipment, property)</a:t>
            </a:r>
          </a:p>
        </p:txBody>
      </p:sp>
      <p:sp>
        <p:nvSpPr>
          <p:cNvPr id="4" name="Rectangle 2"/>
          <p:cNvSpPr>
            <a:spLocks noGrp="1" noChangeArrowheads="1"/>
          </p:cNvSpPr>
          <p:nvPr>
            <p:ph type="title"/>
          </p:nvPr>
        </p:nvSpPr>
        <p:spPr>
          <a:xfrm>
            <a:off x="1295400" y="304800"/>
            <a:ext cx="6553200" cy="701040"/>
          </a:xfrm>
        </p:spPr>
        <p:txBody>
          <a:bodyPr>
            <a:normAutofit/>
          </a:bodyPr>
          <a:lstStyle/>
          <a:p>
            <a:pPr algn="ctr">
              <a:defRPr/>
            </a:pPr>
            <a:r>
              <a:rPr lang="en-US" sz="2800" b="1" dirty="0"/>
              <a:t>Financial </a:t>
            </a:r>
            <a:r>
              <a:rPr lang="en-US" sz="2800" b="1" dirty="0" smtClean="0"/>
              <a:t>Management</a:t>
            </a:r>
            <a:endParaRPr lang="en-US" sz="2800" b="1" dirty="0"/>
          </a:p>
        </p:txBody>
      </p:sp>
    </p:spTree>
    <p:extLst>
      <p:ext uri="{BB962C8B-B14F-4D97-AF65-F5344CB8AC3E}">
        <p14:creationId xmlns:p14="http://schemas.microsoft.com/office/powerpoint/2010/main" val="1162237286"/>
      </p:ext>
    </p:extLst>
  </p:cSld>
  <p:clrMapOvr>
    <a:masterClrMapping/>
  </p:clrMapOvr>
  <mc:AlternateContent xmlns:mc="http://schemas.openxmlformats.org/markup-compatibility/2006" xmlns:p14="http://schemas.microsoft.com/office/powerpoint/2010/main">
    <mc:Choice Requires="p14">
      <p:transition spd="slow" p14:dur="2000" advTm="30056"/>
    </mc:Choice>
    <mc:Fallback xmlns="">
      <p:transition spd="slow" advTm="3005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600200"/>
            <a:ext cx="8229600" cy="4532376"/>
          </a:xfrm>
        </p:spPr>
        <p:txBody>
          <a:bodyPr/>
          <a:lstStyle/>
          <a:p>
            <a:pPr marL="573088" lvl="1" indent="-458788">
              <a:lnSpc>
                <a:spcPct val="80000"/>
              </a:lnSpc>
              <a:buClr>
                <a:schemeClr val="accent1"/>
              </a:buClr>
              <a:buFont typeface="Wingdings" pitchFamily="2" charset="2"/>
              <a:buChar char="Ø"/>
            </a:pPr>
            <a:endParaRPr lang="en-US" sz="2200" dirty="0" smtClean="0">
              <a:solidFill>
                <a:schemeClr val="tx1">
                  <a:lumMod val="95000"/>
                </a:schemeClr>
              </a:solidFill>
              <a:latin typeface="Palatino Linotype" panose="02040502050505030304" pitchFamily="18" charset="0"/>
            </a:endParaRPr>
          </a:p>
          <a:p>
            <a:pPr marL="573088" lvl="1" indent="-458788" algn="l">
              <a:lnSpc>
                <a:spcPct val="80000"/>
              </a:lnSpc>
              <a:buClr>
                <a:schemeClr val="accent1"/>
              </a:buClr>
              <a:buFont typeface="Wingdings" panose="05000000000000000000" pitchFamily="2" charset="2"/>
              <a:buChar char="§"/>
            </a:pPr>
            <a:r>
              <a:rPr lang="en-US" sz="2400" dirty="0" smtClean="0">
                <a:solidFill>
                  <a:schemeClr val="tx1">
                    <a:lumMod val="95000"/>
                  </a:schemeClr>
                </a:solidFill>
                <a:latin typeface="Palatino Linotype" panose="02040502050505030304" pitchFamily="18" charset="0"/>
              </a:rPr>
              <a:t>ESG Sub-recipients must maintain </a:t>
            </a:r>
            <a:r>
              <a:rPr lang="en-US" sz="2400" u="sng" dirty="0" smtClean="0">
                <a:solidFill>
                  <a:schemeClr val="tx1">
                    <a:lumMod val="95000"/>
                  </a:schemeClr>
                </a:solidFill>
                <a:latin typeface="Palatino Linotype" panose="02040502050505030304" pitchFamily="18" charset="0"/>
              </a:rPr>
              <a:t>all</a:t>
            </a:r>
            <a:r>
              <a:rPr lang="en-US" sz="2400" dirty="0" smtClean="0">
                <a:solidFill>
                  <a:schemeClr val="tx1">
                    <a:lumMod val="95000"/>
                  </a:schemeClr>
                </a:solidFill>
                <a:latin typeface="Palatino Linotype" panose="02040502050505030304" pitchFamily="18" charset="0"/>
              </a:rPr>
              <a:t> records pertaining to the administration of their ESG for a minimum </a:t>
            </a:r>
            <a:r>
              <a:rPr lang="en-US" sz="2400" dirty="0">
                <a:solidFill>
                  <a:schemeClr val="tx1">
                    <a:lumMod val="95000"/>
                  </a:schemeClr>
                </a:solidFill>
                <a:latin typeface="Palatino Linotype" panose="02040502050505030304" pitchFamily="18" charset="0"/>
              </a:rPr>
              <a:t>of </a:t>
            </a:r>
            <a:r>
              <a:rPr lang="en-US" sz="2400" dirty="0" smtClean="0">
                <a:solidFill>
                  <a:schemeClr val="tx1">
                    <a:lumMod val="95000"/>
                  </a:schemeClr>
                </a:solidFill>
                <a:latin typeface="Palatino Linotype" panose="02040502050505030304" pitchFamily="18" charset="0"/>
              </a:rPr>
              <a:t>five(5) </a:t>
            </a:r>
            <a:r>
              <a:rPr lang="en-US" sz="2400" dirty="0">
                <a:solidFill>
                  <a:schemeClr val="tx1">
                    <a:lumMod val="95000"/>
                  </a:schemeClr>
                </a:solidFill>
                <a:latin typeface="Palatino Linotype" panose="02040502050505030304" pitchFamily="18" charset="0"/>
              </a:rPr>
              <a:t>years. </a:t>
            </a:r>
          </a:p>
          <a:p>
            <a:pPr marL="573088" lvl="1" indent="-458788" algn="l">
              <a:lnSpc>
                <a:spcPct val="90000"/>
              </a:lnSpc>
              <a:buClr>
                <a:schemeClr val="accent1"/>
              </a:buClr>
              <a:buFont typeface="Wingdings" panose="05000000000000000000" pitchFamily="2" charset="2"/>
              <a:buChar char="§"/>
            </a:pPr>
            <a:endParaRPr lang="en-US" sz="2400" dirty="0">
              <a:solidFill>
                <a:schemeClr val="tx1">
                  <a:lumMod val="95000"/>
                </a:schemeClr>
              </a:solidFill>
              <a:latin typeface="Palatino Linotype" panose="02040502050505030304" pitchFamily="18" charset="0"/>
            </a:endParaRPr>
          </a:p>
          <a:p>
            <a:pPr marL="573088" lvl="1" indent="-458788" algn="l">
              <a:lnSpc>
                <a:spcPct val="90000"/>
              </a:lnSpc>
              <a:buClr>
                <a:schemeClr val="accent1"/>
              </a:buClr>
              <a:buFont typeface="Wingdings" panose="05000000000000000000" pitchFamily="2" charset="2"/>
              <a:buChar char="§"/>
            </a:pPr>
            <a:r>
              <a:rPr lang="en-US" sz="2400" dirty="0">
                <a:solidFill>
                  <a:schemeClr val="tx1">
                    <a:lumMod val="95000"/>
                  </a:schemeClr>
                </a:solidFill>
                <a:latin typeface="Palatino Linotype" panose="02040502050505030304" pitchFamily="18" charset="0"/>
              </a:rPr>
              <a:t>Independent Single </a:t>
            </a:r>
            <a:r>
              <a:rPr lang="en-US" sz="2400" dirty="0" smtClean="0">
                <a:solidFill>
                  <a:schemeClr val="tx1">
                    <a:lumMod val="95000"/>
                  </a:schemeClr>
                </a:solidFill>
                <a:latin typeface="Palatino Linotype" panose="02040502050505030304" pitchFamily="18" charset="0"/>
              </a:rPr>
              <a:t>Audit (OMB 2 CFR Part 200.514) All ESG sub-recipients that expend more than $750,000 of Federal funds (include all Federal sources) in a single year </a:t>
            </a:r>
            <a:r>
              <a:rPr lang="en-US" sz="2400" u="sng" dirty="0" smtClean="0">
                <a:solidFill>
                  <a:schemeClr val="tx1">
                    <a:lumMod val="95000"/>
                  </a:schemeClr>
                </a:solidFill>
                <a:latin typeface="Palatino Linotype" panose="02040502050505030304" pitchFamily="18" charset="0"/>
              </a:rPr>
              <a:t>must</a:t>
            </a:r>
            <a:r>
              <a:rPr lang="en-US" sz="2400" dirty="0" smtClean="0">
                <a:solidFill>
                  <a:schemeClr val="tx1">
                    <a:lumMod val="95000"/>
                  </a:schemeClr>
                </a:solidFill>
                <a:latin typeface="Palatino Linotype" panose="02040502050505030304" pitchFamily="18" charset="0"/>
              </a:rPr>
              <a:t> have a single audit conducted. Copies of the Single Audit must be sent to the County as well as HUD. </a:t>
            </a:r>
          </a:p>
        </p:txBody>
      </p:sp>
      <p:sp>
        <p:nvSpPr>
          <p:cNvPr id="2" name="Title 1"/>
          <p:cNvSpPr>
            <a:spLocks noGrp="1"/>
          </p:cNvSpPr>
          <p:nvPr>
            <p:ph type="title"/>
          </p:nvPr>
        </p:nvSpPr>
        <p:spPr>
          <a:xfrm>
            <a:off x="381000" y="228600"/>
            <a:ext cx="8382000" cy="914400"/>
          </a:xfrm>
        </p:spPr>
        <p:txBody>
          <a:bodyPr>
            <a:noAutofit/>
          </a:bodyPr>
          <a:lstStyle/>
          <a:p>
            <a:r>
              <a:rPr lang="en-US" sz="2800" dirty="0" smtClean="0"/>
              <a:t>Financial Management &amp; Grant Administration</a:t>
            </a:r>
            <a:endParaRPr lang="en-US" sz="2800" dirty="0"/>
          </a:p>
        </p:txBody>
      </p:sp>
    </p:spTree>
    <p:extLst>
      <p:ext uri="{BB962C8B-B14F-4D97-AF65-F5344CB8AC3E}">
        <p14:creationId xmlns:p14="http://schemas.microsoft.com/office/powerpoint/2010/main" val="602020915"/>
      </p:ext>
    </p:extLst>
  </p:cSld>
  <p:clrMapOvr>
    <a:masterClrMapping/>
  </p:clrMapOvr>
  <mc:AlternateContent xmlns:mc="http://schemas.openxmlformats.org/markup-compatibility/2006" xmlns:p14="http://schemas.microsoft.com/office/powerpoint/2010/main">
    <mc:Choice Requires="p14">
      <p:transition spd="slow" p14:dur="2000" advTm="24599"/>
    </mc:Choice>
    <mc:Fallback xmlns="">
      <p:transition spd="slow" advTm="24599"/>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97877" y="304800"/>
            <a:ext cx="8001000" cy="114300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fontScale="82500" lnSpcReduction="10000"/>
          </a:bodyPr>
          <a:lstStyle>
            <a:lvl1pPr algn="ctr">
              <a:spcBef>
                <a:spcPts val="400"/>
              </a:spcBef>
              <a:buNone/>
              <a:defRPr sz="3200" b="1" cap="all" spc="0" baseline="0">
                <a:solidFill>
                  <a:schemeClr val="bg1">
                    <a:lumMod val="75000"/>
                    <a:lumOff val="25000"/>
                  </a:schemeClr>
                </a:solidFill>
                <a:effectLst/>
                <a:latin typeface="+mj-lt"/>
                <a:ea typeface="+mj-ea"/>
                <a:cs typeface="Tunga" pitchFamily="2"/>
              </a:defRPr>
            </a:lvl1pPr>
          </a:lstStyle>
          <a:p>
            <a:r>
              <a:rPr lang="en-US" dirty="0"/>
              <a:t>Participation of Homeless Persons in </a:t>
            </a:r>
          </a:p>
          <a:p>
            <a:r>
              <a:rPr lang="en-US" dirty="0"/>
              <a:t>Policy-Making </a:t>
            </a:r>
            <a:r>
              <a:rPr lang="en-US" dirty="0" smtClean="0"/>
              <a:t>&amp; </a:t>
            </a:r>
            <a:r>
              <a:rPr lang="en-US" dirty="0"/>
              <a:t>Operations</a:t>
            </a:r>
          </a:p>
        </p:txBody>
      </p:sp>
      <p:sp>
        <p:nvSpPr>
          <p:cNvPr id="3" name="Rectangle 3"/>
          <p:cNvSpPr txBox="1">
            <a:spLocks noChangeArrowheads="1"/>
          </p:cNvSpPr>
          <p:nvPr/>
        </p:nvSpPr>
        <p:spPr>
          <a:xfrm>
            <a:off x="152400" y="1752600"/>
            <a:ext cx="8763000" cy="4714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3088" indent="-458788">
              <a:lnSpc>
                <a:spcPct val="80000"/>
              </a:lnSpc>
              <a:buClr>
                <a:schemeClr val="accent1"/>
              </a:buClr>
              <a:buFont typeface="Wingdings" panose="05000000000000000000" pitchFamily="2" charset="2"/>
              <a:buChar char="§"/>
            </a:pPr>
            <a:r>
              <a:rPr lang="en-US" sz="2200" dirty="0">
                <a:solidFill>
                  <a:schemeClr val="tx1">
                    <a:lumMod val="95000"/>
                  </a:schemeClr>
                </a:solidFill>
                <a:latin typeface="Palatino Linotype" panose="02040502050505030304" pitchFamily="18" charset="0"/>
              </a:rPr>
              <a:t>ESG regulations[24 CFR 576.56 (b)] require </a:t>
            </a:r>
            <a:r>
              <a:rPr lang="en-US" sz="2200" dirty="0" smtClean="0">
                <a:solidFill>
                  <a:schemeClr val="tx1">
                    <a:lumMod val="95000"/>
                  </a:schemeClr>
                </a:solidFill>
                <a:latin typeface="Palatino Linotype" panose="02040502050505030304" pitchFamily="18" charset="0"/>
              </a:rPr>
              <a:t>recipients </a:t>
            </a:r>
            <a:r>
              <a:rPr lang="en-US" sz="2200" dirty="0">
                <a:solidFill>
                  <a:schemeClr val="tx1">
                    <a:lumMod val="95000"/>
                  </a:schemeClr>
                </a:solidFill>
                <a:latin typeface="Palatino Linotype" panose="02040502050505030304" pitchFamily="18" charset="0"/>
              </a:rPr>
              <a:t>of </a:t>
            </a:r>
            <a:r>
              <a:rPr lang="en-US" sz="2200" dirty="0" smtClean="0">
                <a:solidFill>
                  <a:schemeClr val="tx1">
                    <a:lumMod val="95000"/>
                  </a:schemeClr>
                </a:solidFill>
                <a:latin typeface="Palatino Linotype" panose="02040502050505030304" pitchFamily="18" charset="0"/>
              </a:rPr>
              <a:t>ESG funds for shelter operations to encourage </a:t>
            </a:r>
            <a:r>
              <a:rPr lang="en-US" sz="2200" dirty="0">
                <a:solidFill>
                  <a:schemeClr val="tx1">
                    <a:lumMod val="95000"/>
                  </a:schemeClr>
                </a:solidFill>
                <a:latin typeface="Palatino Linotype" panose="02040502050505030304" pitchFamily="18" charset="0"/>
              </a:rPr>
              <a:t>the participation of homeless or formerly homeless persons in a policy-making function within the sub-recipient’s organization. </a:t>
            </a:r>
          </a:p>
          <a:p>
            <a:pPr marL="573088" indent="-458788">
              <a:lnSpc>
                <a:spcPct val="80000"/>
              </a:lnSpc>
              <a:buClr>
                <a:schemeClr val="accent1"/>
              </a:buClr>
              <a:buFont typeface="Wingdings" panose="05000000000000000000" pitchFamily="2" charset="2"/>
              <a:buChar char="§"/>
            </a:pPr>
            <a:endParaRPr lang="en-US" sz="2200" dirty="0">
              <a:solidFill>
                <a:schemeClr val="tx1">
                  <a:lumMod val="95000"/>
                </a:schemeClr>
              </a:solidFill>
              <a:latin typeface="Palatino Linotype" panose="02040502050505030304" pitchFamily="18" charset="0"/>
            </a:endParaRPr>
          </a:p>
          <a:p>
            <a:pPr marL="573088" indent="-458788">
              <a:lnSpc>
                <a:spcPct val="80000"/>
              </a:lnSpc>
              <a:buClr>
                <a:schemeClr val="accent1"/>
              </a:buClr>
              <a:buFont typeface="Wingdings" panose="05000000000000000000" pitchFamily="2" charset="2"/>
              <a:buChar char="§"/>
            </a:pPr>
            <a:r>
              <a:rPr lang="en-US" sz="2200" dirty="0">
                <a:solidFill>
                  <a:schemeClr val="tx1">
                    <a:lumMod val="95000"/>
                  </a:schemeClr>
                </a:solidFill>
                <a:latin typeface="Palatino Linotype" panose="02040502050505030304" pitchFamily="18" charset="0"/>
              </a:rPr>
              <a:t>All sub-recipients of ESG funds are required to involve or encourage involvement of participants in the operation of an ESG-funded program or shelter. </a:t>
            </a:r>
          </a:p>
          <a:p>
            <a:pPr marL="573088" indent="-458788">
              <a:lnSpc>
                <a:spcPct val="80000"/>
              </a:lnSpc>
              <a:buClr>
                <a:schemeClr val="accent1"/>
              </a:buClr>
              <a:buFont typeface="Wingdings" panose="05000000000000000000" pitchFamily="2" charset="2"/>
              <a:buChar char="§"/>
            </a:pPr>
            <a:endParaRPr lang="en-US" sz="2200" dirty="0">
              <a:solidFill>
                <a:schemeClr val="tx1">
                  <a:lumMod val="95000"/>
                </a:schemeClr>
              </a:solidFill>
              <a:latin typeface="Palatino Linotype" panose="02040502050505030304" pitchFamily="18" charset="0"/>
            </a:endParaRPr>
          </a:p>
          <a:p>
            <a:pPr marL="573088" indent="-458788">
              <a:lnSpc>
                <a:spcPct val="80000"/>
              </a:lnSpc>
              <a:buClr>
                <a:schemeClr val="accent1"/>
              </a:buClr>
              <a:buFont typeface="Wingdings" panose="05000000000000000000" pitchFamily="2" charset="2"/>
              <a:buChar char="§"/>
            </a:pPr>
            <a:r>
              <a:rPr lang="en-US" sz="2200" dirty="0">
                <a:solidFill>
                  <a:schemeClr val="tx1">
                    <a:lumMod val="95000"/>
                  </a:schemeClr>
                </a:solidFill>
                <a:latin typeface="Palatino Linotype" panose="02040502050505030304" pitchFamily="18" charset="0"/>
              </a:rPr>
              <a:t>ESG sub-recipients will be required to provide documentation during EDA monitoring visits of their efforts to seek the participation of the homeless or formerly homeless. </a:t>
            </a:r>
          </a:p>
        </p:txBody>
      </p:sp>
    </p:spTree>
    <p:extLst>
      <p:ext uri="{BB962C8B-B14F-4D97-AF65-F5344CB8AC3E}">
        <p14:creationId xmlns:p14="http://schemas.microsoft.com/office/powerpoint/2010/main" val="2580586121"/>
      </p:ext>
    </p:extLst>
  </p:cSld>
  <p:clrMapOvr>
    <a:masterClrMapping/>
  </p:clrMapOvr>
  <mc:AlternateContent xmlns:mc="http://schemas.openxmlformats.org/markup-compatibility/2006" xmlns:p14="http://schemas.microsoft.com/office/powerpoint/2010/main">
    <mc:Choice Requires="p14">
      <p:transition spd="slow" p14:dur="2000" advTm="46444"/>
    </mc:Choice>
    <mc:Fallback xmlns="">
      <p:transition spd="slow" advTm="4644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457200"/>
            <a:ext cx="8305800" cy="1600199"/>
          </a:xfrm>
        </p:spPr>
        <p:txBody>
          <a:bodyPr>
            <a:normAutofit fontScale="90000"/>
          </a:bodyPr>
          <a:lstStyle/>
          <a:p>
            <a:pPr eaLnBrk="1" fontAlgn="auto" hangingPunct="1">
              <a:spcAft>
                <a:spcPts val="0"/>
              </a:spcAft>
              <a:defRPr/>
            </a:pPr>
            <a:r>
              <a:rPr lang="en-US" sz="3600" b="1" dirty="0">
                <a:solidFill>
                  <a:schemeClr val="tx1"/>
                </a:solidFill>
              </a:rPr>
              <a:t>Termination of Participation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and </a:t>
            </a:r>
            <a:r>
              <a:rPr lang="en-US" sz="3600" b="1" dirty="0">
                <a:solidFill>
                  <a:schemeClr val="tx1"/>
                </a:solidFill>
              </a:rPr>
              <a:t>Grievance </a:t>
            </a:r>
            <a:r>
              <a:rPr lang="en-US" sz="3600" b="1" dirty="0" smtClean="0">
                <a:solidFill>
                  <a:schemeClr val="tx1"/>
                </a:solidFill>
              </a:rPr>
              <a:t>Procedures </a:t>
            </a:r>
            <a:br>
              <a:rPr lang="en-US" sz="3600" b="1" dirty="0" smtClean="0">
                <a:solidFill>
                  <a:schemeClr val="tx1"/>
                </a:solidFill>
              </a:rPr>
            </a:br>
            <a:endParaRPr lang="en-US" sz="4000" dirty="0" smtClean="0">
              <a:solidFill>
                <a:schemeClr val="tx1"/>
              </a:solidFill>
            </a:endParaRPr>
          </a:p>
        </p:txBody>
      </p:sp>
      <p:sp>
        <p:nvSpPr>
          <p:cNvPr id="6" name="Rectangle 3"/>
          <p:cNvSpPr txBox="1">
            <a:spLocks noChangeArrowheads="1"/>
          </p:cNvSpPr>
          <p:nvPr/>
        </p:nvSpPr>
        <p:spPr>
          <a:xfrm>
            <a:off x="609600" y="3501992"/>
            <a:ext cx="8077200" cy="30512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Font typeface="Wingdings" pitchFamily="2" charset="2"/>
              <a:buNone/>
            </a:pPr>
            <a:r>
              <a:rPr lang="en-US" sz="2400" dirty="0" smtClean="0">
                <a:solidFill>
                  <a:schemeClr val="tx1">
                    <a:lumMod val="95000"/>
                  </a:schemeClr>
                </a:solidFill>
                <a:latin typeface="Palatino Linotype" panose="02040502050505030304" pitchFamily="18" charset="0"/>
              </a:rPr>
              <a:t>The County and sub-recipients may terminate assistance provided through ESG-funded activities to participants that violate program requirements: </a:t>
            </a:r>
          </a:p>
          <a:p>
            <a:pPr marL="571500" lvl="1" indent="-458788" algn="l">
              <a:buClr>
                <a:schemeClr val="accent1"/>
              </a:buClr>
              <a:buFont typeface="Wingdings" pitchFamily="2" charset="2"/>
              <a:buChar char="Ø"/>
              <a:defRPr/>
            </a:pPr>
            <a:r>
              <a:rPr lang="en-US" sz="2000" dirty="0" smtClean="0">
                <a:solidFill>
                  <a:schemeClr val="tx1">
                    <a:lumMod val="95000"/>
                  </a:schemeClr>
                </a:solidFill>
                <a:latin typeface="Palatino Linotype" panose="02040502050505030304" pitchFamily="18" charset="0"/>
              </a:rPr>
              <a:t>Written </a:t>
            </a:r>
            <a:r>
              <a:rPr lang="en-US" sz="2000" dirty="0">
                <a:solidFill>
                  <a:schemeClr val="tx1">
                    <a:lumMod val="95000"/>
                  </a:schemeClr>
                </a:solidFill>
                <a:latin typeface="Palatino Linotype" panose="02040502050505030304" pitchFamily="18" charset="0"/>
              </a:rPr>
              <a:t>procedures must describe the specific program requirements and the termination </a:t>
            </a:r>
            <a:r>
              <a:rPr lang="en-US" sz="2000" dirty="0" smtClean="0">
                <a:solidFill>
                  <a:schemeClr val="tx1">
                    <a:lumMod val="95000"/>
                  </a:schemeClr>
                </a:solidFill>
                <a:latin typeface="Palatino Linotype" panose="02040502050505030304" pitchFamily="18" charset="0"/>
              </a:rPr>
              <a:t>process. </a:t>
            </a:r>
            <a:endParaRPr lang="en-US" sz="2000" dirty="0">
              <a:solidFill>
                <a:schemeClr val="tx1">
                  <a:lumMod val="95000"/>
                </a:schemeClr>
              </a:solidFill>
              <a:latin typeface="Palatino Linotype" panose="02040502050505030304" pitchFamily="18" charset="0"/>
            </a:endParaRPr>
          </a:p>
          <a:p>
            <a:pPr marL="571500" lvl="1" indent="-458788" algn="l">
              <a:buClr>
                <a:schemeClr val="accent1"/>
              </a:buClr>
              <a:buFont typeface="Wingdings" pitchFamily="2" charset="2"/>
              <a:buChar char="Ø"/>
              <a:defRPr/>
            </a:pPr>
            <a:endParaRPr lang="en-US" sz="800" dirty="0">
              <a:solidFill>
                <a:schemeClr val="tx1">
                  <a:lumMod val="95000"/>
                </a:schemeClr>
              </a:solidFill>
              <a:latin typeface="Palatino Linotype" panose="02040502050505030304" pitchFamily="18" charset="0"/>
            </a:endParaRPr>
          </a:p>
          <a:p>
            <a:pPr marL="571500" lvl="1" indent="-458788" algn="l">
              <a:buClr>
                <a:schemeClr val="accent1"/>
              </a:buClr>
              <a:buFont typeface="Wingdings" pitchFamily="2" charset="2"/>
              <a:buChar char="Ø"/>
              <a:defRPr/>
            </a:pPr>
            <a:r>
              <a:rPr lang="en-US" sz="2000" dirty="0">
                <a:solidFill>
                  <a:schemeClr val="tx1">
                    <a:lumMod val="95000"/>
                  </a:schemeClr>
                </a:solidFill>
                <a:latin typeface="Palatino Linotype" panose="02040502050505030304" pitchFamily="18" charset="0"/>
              </a:rPr>
              <a:t>The grievance or appeal </a:t>
            </a:r>
            <a:r>
              <a:rPr lang="en-US" sz="2000" dirty="0" smtClean="0">
                <a:solidFill>
                  <a:schemeClr val="tx1">
                    <a:lumMod val="95000"/>
                  </a:schemeClr>
                </a:solidFill>
                <a:latin typeface="Palatino Linotype" panose="02040502050505030304" pitchFamily="18" charset="0"/>
              </a:rPr>
              <a:t>process should </a:t>
            </a:r>
            <a:r>
              <a:rPr lang="en-US" sz="2000" dirty="0">
                <a:solidFill>
                  <a:schemeClr val="tx1">
                    <a:lumMod val="95000"/>
                  </a:schemeClr>
                </a:solidFill>
                <a:latin typeface="Palatino Linotype" panose="02040502050505030304" pitchFamily="18" charset="0"/>
              </a:rPr>
              <a:t>include the procedures for a participant to request a hearing regarding the termination of their assistance. </a:t>
            </a:r>
          </a:p>
        </p:txBody>
      </p:sp>
      <p:sp>
        <p:nvSpPr>
          <p:cNvPr id="2" name="Rectangle 1"/>
          <p:cNvSpPr/>
          <p:nvPr/>
        </p:nvSpPr>
        <p:spPr>
          <a:xfrm>
            <a:off x="3352800" y="2743200"/>
            <a:ext cx="2667000" cy="400110"/>
          </a:xfrm>
          <a:prstGeom prst="rect">
            <a:avLst/>
          </a:prstGeom>
        </p:spPr>
        <p:txBody>
          <a:bodyPr wrap="square">
            <a:spAutoFit/>
          </a:bodyPr>
          <a:lstStyle/>
          <a:p>
            <a:r>
              <a:rPr lang="en-US" sz="2000" b="1" dirty="0">
                <a:solidFill>
                  <a:schemeClr val="bg1"/>
                </a:solidFill>
              </a:rPr>
              <a:t>24 CFR 576.56 (a)(3)</a:t>
            </a:r>
          </a:p>
        </p:txBody>
      </p:sp>
    </p:spTree>
    <p:extLst>
      <p:ext uri="{BB962C8B-B14F-4D97-AF65-F5344CB8AC3E}">
        <p14:creationId xmlns:p14="http://schemas.microsoft.com/office/powerpoint/2010/main" val="1881789019"/>
      </p:ext>
    </p:extLst>
  </p:cSld>
  <p:clrMapOvr>
    <a:masterClrMapping/>
  </p:clrMapOvr>
  <mc:AlternateContent xmlns:mc="http://schemas.openxmlformats.org/markup-compatibility/2006" xmlns:p14="http://schemas.microsoft.com/office/powerpoint/2010/main">
    <mc:Choice Requires="p14">
      <p:transition spd="slow" p14:dur="2000" advTm="23255"/>
    </mc:Choice>
    <mc:Fallback xmlns="">
      <p:transition spd="slow" advTm="23255"/>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quarter" idx="13"/>
          </p:nvPr>
        </p:nvSpPr>
        <p:spPr>
          <a:xfrm>
            <a:off x="0" y="1447800"/>
            <a:ext cx="9144000" cy="4953000"/>
          </a:xfrm>
        </p:spPr>
        <p:txBody>
          <a:bodyPr>
            <a:normAutofit/>
          </a:bodyPr>
          <a:lstStyle/>
          <a:p>
            <a:pPr marL="114300" algn="l" eaLnBrk="1" fontAlgn="auto" hangingPunct="1">
              <a:spcAft>
                <a:spcPts val="0"/>
              </a:spcAft>
              <a:buClr>
                <a:schemeClr val="tx1">
                  <a:shade val="95000"/>
                </a:schemeClr>
              </a:buClr>
              <a:buFont typeface="Wingdings" pitchFamily="2" charset="2"/>
              <a:buNone/>
              <a:defRPr/>
            </a:pPr>
            <a:r>
              <a:rPr lang="en-US" sz="2200" b="1" u="sng" dirty="0" smtClean="0">
                <a:latin typeface="Palatino Linotype" panose="02040502050505030304" pitchFamily="18" charset="0"/>
              </a:rPr>
              <a:t>The Federal regulations at 24 CFR 576.56 (a) (3) describe the termination provision: </a:t>
            </a:r>
          </a:p>
          <a:p>
            <a:pPr marL="114300" algn="l" eaLnBrk="1" fontAlgn="auto" hangingPunct="1">
              <a:spcAft>
                <a:spcPts val="0"/>
              </a:spcAft>
              <a:buClr>
                <a:schemeClr val="tx1">
                  <a:shade val="95000"/>
                </a:schemeClr>
              </a:buClr>
              <a:buFont typeface="Wingdings" pitchFamily="2" charset="2"/>
              <a:buNone/>
              <a:defRPr/>
            </a:pPr>
            <a:endParaRPr lang="en-US" sz="2200" b="1" u="sng" dirty="0" smtClean="0">
              <a:latin typeface="Palatino Linotype" panose="02040502050505030304" pitchFamily="18" charset="0"/>
            </a:endParaRPr>
          </a:p>
          <a:p>
            <a:pPr marL="684213" lvl="1" indent="-342900" algn="l">
              <a:lnSpc>
                <a:spcPct val="90000"/>
              </a:lnSpc>
              <a:spcBef>
                <a:spcPts val="600"/>
              </a:spcBef>
              <a:buFont typeface="Arial" panose="020B0604020202020204" pitchFamily="34" charset="0"/>
              <a:buChar char="•"/>
              <a:defRPr/>
            </a:pPr>
            <a:r>
              <a:rPr lang="en-US" sz="2000" b="1" spc="30" dirty="0">
                <a:solidFill>
                  <a:schemeClr val="tx1"/>
                </a:solidFill>
                <a:latin typeface="Palatino Linotype" panose="02040502050505030304" pitchFamily="18" charset="0"/>
              </a:rPr>
              <a:t>Termination of Assistance 24 CFR 576.56 (a) (3) </a:t>
            </a:r>
          </a:p>
          <a:p>
            <a:pPr marL="685800" lvl="1" algn="l">
              <a:spcBef>
                <a:spcPts val="0"/>
              </a:spcBef>
              <a:buClr>
                <a:schemeClr val="bg2">
                  <a:lumMod val="50000"/>
                </a:schemeClr>
              </a:buClr>
              <a:defRPr/>
            </a:pPr>
            <a:r>
              <a:rPr lang="en-US" dirty="0">
                <a:latin typeface="Palatino Linotype" panose="02040502050505030304" pitchFamily="18" charset="0"/>
              </a:rPr>
              <a:t>Grantees and recipients may, in accordance with 42 U.S.C. 11375 (e), </a:t>
            </a:r>
          </a:p>
          <a:p>
            <a:pPr marL="685800" lvl="1" algn="l">
              <a:spcBef>
                <a:spcPts val="0"/>
              </a:spcBef>
              <a:buClr>
                <a:schemeClr val="bg2">
                  <a:lumMod val="50000"/>
                </a:schemeClr>
              </a:buClr>
              <a:defRPr/>
            </a:pPr>
            <a:r>
              <a:rPr lang="en-US" dirty="0">
                <a:latin typeface="Palatino Linotype" panose="02040502050505030304" pitchFamily="18" charset="0"/>
              </a:rPr>
              <a:t>terminate assistance provided under this part to an individual or family  </a:t>
            </a:r>
          </a:p>
          <a:p>
            <a:pPr marL="685800" lvl="1" algn="l">
              <a:spcBef>
                <a:spcPts val="0"/>
              </a:spcBef>
              <a:buClr>
                <a:schemeClr val="bg2">
                  <a:lumMod val="50000"/>
                </a:schemeClr>
              </a:buClr>
              <a:defRPr/>
            </a:pPr>
            <a:r>
              <a:rPr lang="en-US" dirty="0">
                <a:latin typeface="Palatino Linotype" panose="02040502050505030304" pitchFamily="18" charset="0"/>
              </a:rPr>
              <a:t>who violates program requirements. </a:t>
            </a:r>
          </a:p>
          <a:p>
            <a:pPr marL="548640" indent="-411480" algn="l" eaLnBrk="1" fontAlgn="auto" hangingPunct="1">
              <a:spcAft>
                <a:spcPts val="0"/>
              </a:spcAft>
              <a:buClr>
                <a:schemeClr val="tx1">
                  <a:shade val="95000"/>
                </a:schemeClr>
              </a:buClr>
              <a:buFont typeface="Wingdings" pitchFamily="2" charset="2"/>
              <a:buNone/>
              <a:defRPr/>
            </a:pPr>
            <a:endParaRPr lang="en-US" sz="1000" b="1" dirty="0" smtClean="0">
              <a:latin typeface="Palatino Linotype" panose="02040502050505030304" pitchFamily="18" charset="0"/>
            </a:endParaRPr>
          </a:p>
          <a:p>
            <a:pPr marL="548640" indent="-411480" algn="l" eaLnBrk="1" fontAlgn="auto" hangingPunct="1">
              <a:spcAft>
                <a:spcPts val="0"/>
              </a:spcAft>
              <a:buClr>
                <a:schemeClr val="tx1">
                  <a:shade val="95000"/>
                </a:schemeClr>
              </a:buClr>
              <a:buFont typeface="Wingdings" pitchFamily="2" charset="2"/>
              <a:buNone/>
              <a:defRPr/>
            </a:pPr>
            <a:r>
              <a:rPr lang="en-US" sz="2200" b="1" u="sng" dirty="0" smtClean="0">
                <a:latin typeface="Palatino Linotype" panose="02040502050505030304" pitchFamily="18" charset="0"/>
              </a:rPr>
              <a:t>The Federal statute details termination of assistance: </a:t>
            </a:r>
          </a:p>
          <a:p>
            <a:pPr marL="684213" indent="-342900" algn="l" fontAlgn="auto">
              <a:lnSpc>
                <a:spcPct val="90000"/>
              </a:lnSpc>
              <a:spcAft>
                <a:spcPts val="0"/>
              </a:spcAft>
              <a:buFont typeface="Arial" panose="020B0604020202020204" pitchFamily="34" charset="0"/>
              <a:buChar char="•"/>
              <a:defRPr/>
            </a:pPr>
            <a:r>
              <a:rPr lang="en-US" b="1" dirty="0">
                <a:latin typeface="Palatino Linotype" panose="02040502050505030304" pitchFamily="18" charset="0"/>
              </a:rPr>
              <a:t>Termination of Assistance 42 U.S.C. 11375 (e) </a:t>
            </a:r>
            <a:endParaRPr lang="en-US" b="1" dirty="0" smtClean="0">
              <a:latin typeface="Palatino Linotype" panose="02040502050505030304" pitchFamily="18" charset="0"/>
            </a:endParaRPr>
          </a:p>
          <a:p>
            <a:pPr marL="685800" lvl="1" algn="l">
              <a:spcBef>
                <a:spcPts val="0"/>
              </a:spcBef>
              <a:buClr>
                <a:schemeClr val="bg2">
                  <a:lumMod val="50000"/>
                </a:schemeClr>
              </a:buClr>
              <a:defRPr/>
            </a:pPr>
            <a:r>
              <a:rPr lang="en-US" dirty="0">
                <a:latin typeface="Palatino Linotype" panose="02040502050505030304" pitchFamily="18" charset="0"/>
              </a:rPr>
              <a:t>If an individual or family who receives assistance under this part from a </a:t>
            </a:r>
          </a:p>
          <a:p>
            <a:pPr marL="685800" lvl="1" algn="l">
              <a:spcBef>
                <a:spcPts val="0"/>
              </a:spcBef>
              <a:buClr>
                <a:schemeClr val="bg2">
                  <a:lumMod val="50000"/>
                </a:schemeClr>
              </a:buClr>
              <a:defRPr/>
            </a:pPr>
            <a:r>
              <a:rPr lang="en-US" dirty="0">
                <a:latin typeface="Palatino Linotype" panose="02040502050505030304" pitchFamily="18" charset="0"/>
              </a:rPr>
              <a:t>recipient violates program requirements, the recipient may terminate </a:t>
            </a:r>
          </a:p>
          <a:p>
            <a:pPr marL="685800" lvl="1" algn="l">
              <a:spcBef>
                <a:spcPts val="0"/>
              </a:spcBef>
              <a:buClr>
                <a:schemeClr val="bg2">
                  <a:lumMod val="50000"/>
                </a:schemeClr>
              </a:buClr>
              <a:defRPr/>
            </a:pPr>
            <a:r>
              <a:rPr lang="en-US" dirty="0">
                <a:latin typeface="Palatino Linotype" panose="02040502050505030304" pitchFamily="18" charset="0"/>
              </a:rPr>
              <a:t>assistance in accordance with a formal process established by the recipient that </a:t>
            </a:r>
          </a:p>
          <a:p>
            <a:pPr marL="685800" lvl="1" algn="l">
              <a:spcBef>
                <a:spcPts val="0"/>
              </a:spcBef>
              <a:buClr>
                <a:schemeClr val="bg2">
                  <a:lumMod val="50000"/>
                </a:schemeClr>
              </a:buClr>
              <a:defRPr/>
            </a:pPr>
            <a:r>
              <a:rPr lang="en-US" dirty="0">
                <a:latin typeface="Palatino Linotype" panose="02040502050505030304" pitchFamily="18" charset="0"/>
              </a:rPr>
              <a:t>recognizes the rights of individuals affected, which may include a hearing.</a:t>
            </a:r>
          </a:p>
          <a:p>
            <a:pPr marL="548640" indent="-411480" eaLnBrk="1" fontAlgn="auto" hangingPunct="1">
              <a:spcAft>
                <a:spcPts val="0"/>
              </a:spcAft>
              <a:buClr>
                <a:schemeClr val="tx1">
                  <a:shade val="95000"/>
                </a:schemeClr>
              </a:buClr>
              <a:buFont typeface="Wingdings 2"/>
              <a:buChar char=""/>
              <a:defRPr/>
            </a:pPr>
            <a:endParaRPr lang="en-US" dirty="0" smtClean="0">
              <a:latin typeface="Palatino Linotype" panose="02040502050505030304" pitchFamily="18" charset="0"/>
            </a:endParaRPr>
          </a:p>
        </p:txBody>
      </p:sp>
      <p:sp>
        <p:nvSpPr>
          <p:cNvPr id="4" name="Title 1"/>
          <p:cNvSpPr>
            <a:spLocks noGrp="1"/>
          </p:cNvSpPr>
          <p:nvPr>
            <p:ph type="title"/>
          </p:nvPr>
        </p:nvSpPr>
        <p:spPr>
          <a:xfrm>
            <a:off x="457200" y="381000"/>
            <a:ext cx="8229600" cy="792162"/>
          </a:xfrm>
        </p:spPr>
        <p:txBody>
          <a:bodyPr>
            <a:noAutofit/>
          </a:bodyPr>
          <a:lstStyle/>
          <a:p>
            <a:pPr eaLnBrk="1" fontAlgn="auto" hangingPunct="1">
              <a:spcAft>
                <a:spcPts val="0"/>
              </a:spcAft>
              <a:defRPr/>
            </a:pPr>
            <a:r>
              <a:rPr lang="en-US" sz="2800" b="1" dirty="0"/>
              <a:t>Termination Regulations </a:t>
            </a:r>
            <a:r>
              <a:rPr lang="en-US" sz="2800" b="1" dirty="0" smtClean="0"/>
              <a:t>(continued)</a:t>
            </a:r>
            <a:endParaRPr lang="en-US" sz="2800" b="1" dirty="0"/>
          </a:p>
        </p:txBody>
      </p:sp>
    </p:spTree>
    <p:extLst>
      <p:ext uri="{BB962C8B-B14F-4D97-AF65-F5344CB8AC3E}">
        <p14:creationId xmlns:p14="http://schemas.microsoft.com/office/powerpoint/2010/main" val="2223124620"/>
      </p:ext>
    </p:extLst>
  </p:cSld>
  <p:clrMapOvr>
    <a:masterClrMapping/>
  </p:clrMapOvr>
  <mc:AlternateContent xmlns:mc="http://schemas.openxmlformats.org/markup-compatibility/2006" xmlns:p14="http://schemas.microsoft.com/office/powerpoint/2010/main">
    <mc:Choice Requires="p14">
      <p:transition spd="slow" p14:dur="2000" advTm="11737"/>
    </mc:Choice>
    <mc:Fallback xmlns="">
      <p:transition spd="slow" advTm="1173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sorozco\AppData\Local\Microsoft\Windows\Temporary Internet Files\Content.IE5\BWDUYRSW\MP9004385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4517010" cy="4886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Rectangle 4"/>
          <p:cNvSpPr>
            <a:spLocks noChangeArrowheads="1"/>
          </p:cNvSpPr>
          <p:nvPr/>
        </p:nvSpPr>
        <p:spPr bwMode="auto">
          <a:xfrm>
            <a:off x="2438400" y="5638800"/>
            <a:ext cx="4191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sz="4400" b="1" spc="-100" dirty="0" smtClean="0">
                <a:solidFill>
                  <a:schemeClr val="bg1"/>
                </a:solidFill>
                <a:latin typeface="+mj-lt"/>
                <a:ea typeface="+mj-ea"/>
                <a:cs typeface="+mj-cs"/>
              </a:rPr>
              <a:t>ESG Agreements</a:t>
            </a:r>
            <a:endParaRPr lang="en-US" sz="4400" b="1" spc="-100" dirty="0">
              <a:solidFill>
                <a:schemeClr val="bg1"/>
              </a:solidFill>
              <a:latin typeface="+mj-lt"/>
              <a:ea typeface="+mj-ea"/>
              <a:cs typeface="+mj-cs"/>
            </a:endParaRPr>
          </a:p>
        </p:txBody>
      </p:sp>
      <p:sp>
        <p:nvSpPr>
          <p:cNvPr id="2" name="Title 1"/>
          <p:cNvSpPr>
            <a:spLocks noGrp="1"/>
          </p:cNvSpPr>
          <p:nvPr>
            <p:ph type="title"/>
          </p:nvPr>
        </p:nvSpPr>
        <p:spPr>
          <a:xfrm>
            <a:off x="2532185" y="457200"/>
            <a:ext cx="4114800" cy="701040"/>
          </a:xfrm>
        </p:spPr>
        <p:txBody>
          <a:bodyPr>
            <a:normAutofit/>
          </a:bodyPr>
          <a:lstStyle/>
          <a:p>
            <a:r>
              <a:rPr lang="en-US" sz="3200" dirty="0" smtClean="0"/>
              <a:t>AGREEMENTS</a:t>
            </a:r>
            <a:endParaRPr lang="en-US" sz="3200" dirty="0"/>
          </a:p>
        </p:txBody>
      </p:sp>
    </p:spTree>
    <p:extLst>
      <p:ext uri="{BB962C8B-B14F-4D97-AF65-F5344CB8AC3E}">
        <p14:creationId xmlns:p14="http://schemas.microsoft.com/office/powerpoint/2010/main" val="2256241933"/>
      </p:ext>
    </p:extLst>
  </p:cSld>
  <p:clrMapOvr>
    <a:masterClrMapping/>
  </p:clrMapOvr>
  <mc:AlternateContent xmlns:mc="http://schemas.openxmlformats.org/markup-compatibility/2006" xmlns:p14="http://schemas.microsoft.com/office/powerpoint/2010/main">
    <mc:Choice Requires="p14">
      <p:transition spd="slow" p14:dur="2000" advTm="3453"/>
    </mc:Choice>
    <mc:Fallback xmlns="">
      <p:transition spd="slow" advTm="3453"/>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8600" y="1600200"/>
            <a:ext cx="8610600" cy="4678363"/>
          </a:xfrm>
        </p:spPr>
        <p:txBody>
          <a:bodyPr>
            <a:noAutofit/>
          </a:bodyPr>
          <a:lstStyle/>
          <a:p>
            <a:pPr marL="112713" indent="0" algn="l">
              <a:buClr>
                <a:schemeClr val="tx1">
                  <a:shade val="95000"/>
                </a:schemeClr>
              </a:buClr>
              <a:buNone/>
              <a:defRPr/>
            </a:pPr>
            <a:r>
              <a:rPr lang="en-US" sz="2400" dirty="0" smtClean="0">
                <a:latin typeface="Palatino Linotype" panose="02040502050505030304" pitchFamily="18" charset="0"/>
              </a:rPr>
              <a:t>Federal regulations require the County to enter into written agreements with all ESG sub-recipients. Typically, the ESG agreement are for a one-year term. </a:t>
            </a:r>
          </a:p>
          <a:p>
            <a:pPr marL="112713" indent="0" algn="l">
              <a:buClr>
                <a:schemeClr val="tx1">
                  <a:shade val="95000"/>
                </a:schemeClr>
              </a:buClr>
              <a:buNone/>
              <a:defRPr/>
            </a:pPr>
            <a:endParaRPr lang="en-US" sz="1200" dirty="0" smtClean="0">
              <a:latin typeface="Palatino Linotype" panose="02040502050505030304" pitchFamily="18" charset="0"/>
            </a:endParaRPr>
          </a:p>
          <a:p>
            <a:pPr marL="168275" indent="-31750" algn="l">
              <a:lnSpc>
                <a:spcPct val="90000"/>
              </a:lnSpc>
              <a:buClr>
                <a:schemeClr val="tx1">
                  <a:shade val="95000"/>
                </a:schemeClr>
              </a:buClr>
              <a:buNone/>
              <a:defRPr/>
            </a:pPr>
            <a:r>
              <a:rPr lang="en-US" sz="2400" b="1" dirty="0" smtClean="0">
                <a:latin typeface="Palatino Linotype" panose="02040502050505030304" pitchFamily="18" charset="0"/>
              </a:rPr>
              <a:t>The agreements identify and establish:</a:t>
            </a:r>
          </a:p>
          <a:p>
            <a:pPr marL="457200" indent="-228600" algn="l">
              <a:lnSpc>
                <a:spcPct val="90000"/>
              </a:lnSpc>
              <a:buClr>
                <a:schemeClr val="bg2">
                  <a:lumMod val="50000"/>
                </a:schemeClr>
              </a:buClr>
              <a:buFont typeface="Arial" panose="020B0604020202020204" pitchFamily="34" charset="0"/>
              <a:buChar char="•"/>
              <a:defRPr/>
            </a:pPr>
            <a:r>
              <a:rPr lang="en-US" dirty="0" smtClean="0">
                <a:latin typeface="Palatino Linotype" panose="02040502050505030304" pitchFamily="18" charset="0"/>
              </a:rPr>
              <a:t>Key program components or activities (including benchmarks for success);</a:t>
            </a:r>
            <a:endParaRPr lang="en-US" dirty="0" smtClean="0">
              <a:latin typeface="Palatino Linotype" panose="02040502050505030304" pitchFamily="18" charset="0"/>
              <a:sym typeface="Wingdings 2" pitchFamily="18" charset="2"/>
            </a:endParaRPr>
          </a:p>
          <a:p>
            <a:pPr marL="457200" indent="-228600" algn="l">
              <a:lnSpc>
                <a:spcPct val="90000"/>
              </a:lnSpc>
              <a:buClr>
                <a:schemeClr val="bg2">
                  <a:lumMod val="50000"/>
                </a:schemeClr>
              </a:buClr>
              <a:buFont typeface="Arial" panose="020B0604020202020204" pitchFamily="34" charset="0"/>
              <a:buChar char="•"/>
              <a:defRPr/>
            </a:pPr>
            <a:r>
              <a:rPr lang="en-US" dirty="0" smtClean="0">
                <a:latin typeface="Palatino Linotype" panose="02040502050505030304" pitchFamily="18" charset="0"/>
              </a:rPr>
              <a:t>The </a:t>
            </a:r>
            <a:r>
              <a:rPr lang="en-US" dirty="0">
                <a:latin typeface="Palatino Linotype" panose="02040502050505030304" pitchFamily="18" charset="0"/>
              </a:rPr>
              <a:t>level of ESG funding</a:t>
            </a:r>
            <a:r>
              <a:rPr lang="en-US" dirty="0" smtClean="0">
                <a:latin typeface="Palatino Linotype" panose="02040502050505030304" pitchFamily="18" charset="0"/>
              </a:rPr>
              <a:t>;</a:t>
            </a:r>
            <a:endParaRPr lang="en-US" dirty="0">
              <a:latin typeface="Palatino Linotype" panose="02040502050505030304" pitchFamily="18" charset="0"/>
              <a:sym typeface="Wingdings 2" pitchFamily="18" charset="2"/>
            </a:endParaRPr>
          </a:p>
          <a:p>
            <a:pPr marL="457200" indent="-228600" algn="l">
              <a:lnSpc>
                <a:spcPct val="90000"/>
              </a:lnSpc>
              <a:buClr>
                <a:schemeClr val="bg2">
                  <a:lumMod val="50000"/>
                </a:schemeClr>
              </a:buClr>
              <a:buFont typeface="Arial" panose="020B0604020202020204" pitchFamily="34" charset="0"/>
              <a:buChar char="•"/>
              <a:defRPr/>
            </a:pPr>
            <a:r>
              <a:rPr lang="en-US" dirty="0" smtClean="0">
                <a:latin typeface="Palatino Linotype" panose="02040502050505030304" pitchFamily="18" charset="0"/>
              </a:rPr>
              <a:t>The </a:t>
            </a:r>
            <a:r>
              <a:rPr lang="en-US" dirty="0">
                <a:latin typeface="Palatino Linotype" panose="02040502050505030304" pitchFamily="18" charset="0"/>
              </a:rPr>
              <a:t>anticipated source and amount of matching </a:t>
            </a:r>
            <a:r>
              <a:rPr lang="en-US" dirty="0" smtClean="0">
                <a:latin typeface="Palatino Linotype" panose="02040502050505030304" pitchFamily="18" charset="0"/>
              </a:rPr>
              <a:t>funds </a:t>
            </a:r>
            <a:r>
              <a:rPr lang="en-US" smtClean="0">
                <a:latin typeface="Palatino Linotype" panose="02040502050505030304" pitchFamily="18" charset="0"/>
              </a:rPr>
              <a:t>(24 CFR 576.201</a:t>
            </a:r>
            <a:r>
              <a:rPr lang="en-US" dirty="0" smtClean="0">
                <a:latin typeface="Palatino Linotype" panose="02040502050505030304" pitchFamily="18" charset="0"/>
              </a:rPr>
              <a:t>) contributed </a:t>
            </a:r>
            <a:r>
              <a:rPr lang="en-US" dirty="0">
                <a:latin typeface="Palatino Linotype" panose="02040502050505030304" pitchFamily="18" charset="0"/>
              </a:rPr>
              <a:t>by </a:t>
            </a:r>
            <a:r>
              <a:rPr lang="en-US" dirty="0" smtClean="0">
                <a:latin typeface="Palatino Linotype" panose="02040502050505030304" pitchFamily="18" charset="0"/>
              </a:rPr>
              <a:t>the sub-recipient organization;</a:t>
            </a:r>
          </a:p>
          <a:p>
            <a:pPr marL="457200" indent="-228600" algn="l">
              <a:lnSpc>
                <a:spcPct val="90000"/>
              </a:lnSpc>
              <a:buClr>
                <a:schemeClr val="bg2">
                  <a:lumMod val="50000"/>
                </a:schemeClr>
              </a:buClr>
              <a:buFont typeface="Arial" panose="020B0604020202020204" pitchFamily="34" charset="0"/>
              <a:buChar char="•"/>
              <a:defRPr/>
            </a:pPr>
            <a:r>
              <a:rPr lang="en-US" dirty="0" smtClean="0">
                <a:latin typeface="Palatino Linotype" panose="02040502050505030304" pitchFamily="18" charset="0"/>
              </a:rPr>
              <a:t>Documentation </a:t>
            </a:r>
            <a:r>
              <a:rPr lang="en-US" dirty="0">
                <a:latin typeface="Palatino Linotype" panose="02040502050505030304" pitchFamily="18" charset="0"/>
              </a:rPr>
              <a:t>or reporting </a:t>
            </a:r>
            <a:r>
              <a:rPr lang="en-US" dirty="0" smtClean="0">
                <a:latin typeface="Palatino Linotype" panose="02040502050505030304" pitchFamily="18" charset="0"/>
              </a:rPr>
              <a:t>requirements; and </a:t>
            </a:r>
          </a:p>
          <a:p>
            <a:pPr marL="457200" indent="-228600" algn="l">
              <a:lnSpc>
                <a:spcPct val="90000"/>
              </a:lnSpc>
              <a:buClr>
                <a:schemeClr val="bg2">
                  <a:lumMod val="50000"/>
                </a:schemeClr>
              </a:buClr>
              <a:buFont typeface="Arial" panose="020B0604020202020204" pitchFamily="34" charset="0"/>
              <a:buChar char="•"/>
              <a:defRPr/>
            </a:pPr>
            <a:r>
              <a:rPr lang="en-US" dirty="0" smtClean="0">
                <a:latin typeface="Palatino Linotype" panose="02040502050505030304" pitchFamily="18" charset="0"/>
                <a:sym typeface="Wingdings"/>
              </a:rPr>
              <a:t>Other t</a:t>
            </a:r>
            <a:r>
              <a:rPr lang="en-US" dirty="0" smtClean="0">
                <a:latin typeface="Palatino Linotype" panose="02040502050505030304" pitchFamily="18" charset="0"/>
              </a:rPr>
              <a:t>erms and conditions of ESG funding.</a:t>
            </a:r>
            <a:endParaRPr lang="en-US" dirty="0">
              <a:latin typeface="Palatino Linotype" panose="02040502050505030304" pitchFamily="18" charset="0"/>
            </a:endParaRPr>
          </a:p>
          <a:p>
            <a:pPr marL="548640" indent="-411480" algn="just">
              <a:lnSpc>
                <a:spcPct val="90000"/>
              </a:lnSpc>
              <a:buClr>
                <a:schemeClr val="tx1">
                  <a:shade val="95000"/>
                </a:schemeClr>
              </a:buClr>
              <a:buNone/>
              <a:defRPr/>
            </a:pPr>
            <a:endParaRPr lang="en-US" sz="2000" b="1" dirty="0">
              <a:latin typeface="Palatino Linotype" panose="02040502050505030304" pitchFamily="18" charset="0"/>
            </a:endParaRPr>
          </a:p>
          <a:p>
            <a:pPr algn="just"/>
            <a:endParaRPr lang="en-US" sz="2000" dirty="0">
              <a:latin typeface="Palatino Linotype" panose="02040502050505030304" pitchFamily="18" charset="0"/>
            </a:endParaRPr>
          </a:p>
        </p:txBody>
      </p:sp>
      <p:sp>
        <p:nvSpPr>
          <p:cNvPr id="2" name="Title 1"/>
          <p:cNvSpPr>
            <a:spLocks noGrp="1"/>
          </p:cNvSpPr>
          <p:nvPr>
            <p:ph type="title"/>
          </p:nvPr>
        </p:nvSpPr>
        <p:spPr>
          <a:xfrm>
            <a:off x="914400" y="304800"/>
            <a:ext cx="7391400" cy="838200"/>
          </a:xfrm>
        </p:spPr>
        <p:txBody>
          <a:bodyPr>
            <a:normAutofit/>
          </a:bodyPr>
          <a:lstStyle/>
          <a:p>
            <a:r>
              <a:rPr lang="en-US" sz="3200" b="1" dirty="0" smtClean="0"/>
              <a:t>ESG Sub-recipient Agreements </a:t>
            </a:r>
            <a:endParaRPr lang="en-US" sz="3200" b="1" dirty="0"/>
          </a:p>
        </p:txBody>
      </p:sp>
    </p:spTree>
    <p:extLst>
      <p:ext uri="{BB962C8B-B14F-4D97-AF65-F5344CB8AC3E}">
        <p14:creationId xmlns:p14="http://schemas.microsoft.com/office/powerpoint/2010/main" val="162221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994"/>
    </mc:Choice>
    <mc:Fallback xmlns="">
      <p:transition spd="slow" advTm="3099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914400"/>
          </a:xfrm>
        </p:spPr>
        <p:txBody>
          <a:bodyPr>
            <a:normAutofit fontScale="90000"/>
          </a:bodyPr>
          <a:lstStyle/>
          <a:p>
            <a:pPr algn="ctr"/>
            <a:r>
              <a:rPr lang="en-US" sz="3600" b="1" dirty="0" smtClean="0"/>
              <a:t/>
            </a:r>
            <a:br>
              <a:rPr lang="en-US" sz="3600" b="1" dirty="0" smtClean="0"/>
            </a:br>
            <a:r>
              <a:rPr lang="en-US" sz="3100" b="1" dirty="0" smtClean="0"/>
              <a:t>Eligible ESG Activities/Components</a:t>
            </a:r>
            <a:r>
              <a:rPr lang="en-US" sz="3100" dirty="0"/>
              <a:t/>
            </a:r>
            <a:br>
              <a:rPr lang="en-US" sz="3100" dirty="0"/>
            </a:br>
            <a:endParaRPr lang="en-US" sz="3100" dirty="0"/>
          </a:p>
        </p:txBody>
      </p:sp>
      <p:graphicFrame>
        <p:nvGraphicFramePr>
          <p:cNvPr id="4" name="Table 3"/>
          <p:cNvGraphicFramePr>
            <a:graphicFrameLocks noGrp="1"/>
          </p:cNvGraphicFramePr>
          <p:nvPr>
            <p:extLst>
              <p:ext uri="{D42A27DB-BD31-4B8C-83A1-F6EECF244321}">
                <p14:modId xmlns:p14="http://schemas.microsoft.com/office/powerpoint/2010/main" val="3228139108"/>
              </p:ext>
            </p:extLst>
          </p:nvPr>
        </p:nvGraphicFramePr>
        <p:xfrm>
          <a:off x="609600" y="1981200"/>
          <a:ext cx="8001000" cy="3403600"/>
        </p:xfrm>
        <a:graphic>
          <a:graphicData uri="http://schemas.openxmlformats.org/drawingml/2006/table">
            <a:tbl>
              <a:tblPr firstRow="1" bandRow="1">
                <a:tableStyleId>{5C22544A-7EE6-4342-B048-85BDC9FD1C3A}</a:tableStyleId>
              </a:tblPr>
              <a:tblGrid>
                <a:gridCol w="3733800"/>
                <a:gridCol w="2133600"/>
                <a:gridCol w="2133600"/>
              </a:tblGrid>
              <a:tr h="370840">
                <a:tc>
                  <a:txBody>
                    <a:bodyPr/>
                    <a:lstStyle/>
                    <a:p>
                      <a:endParaRPr lang="en-US" dirty="0" smtClean="0"/>
                    </a:p>
                    <a:p>
                      <a:endParaRPr lang="en-US" dirty="0" smtClean="0"/>
                    </a:p>
                    <a:p>
                      <a:r>
                        <a:rPr lang="en-US" dirty="0" smtClean="0"/>
                        <a:t>Component</a:t>
                      </a:r>
                      <a:endParaRPr lang="en-US" dirty="0"/>
                    </a:p>
                  </a:txBody>
                  <a:tcPr/>
                </a:tc>
                <a:tc>
                  <a:txBody>
                    <a:bodyPr/>
                    <a:lstStyle/>
                    <a:p>
                      <a:pPr algn="ctr"/>
                      <a:endParaRPr lang="en-US" dirty="0" smtClean="0"/>
                    </a:p>
                    <a:p>
                      <a:pPr algn="ctr"/>
                      <a:r>
                        <a:rPr lang="en-US" dirty="0" smtClean="0"/>
                        <a:t>Those who are</a:t>
                      </a:r>
                      <a:r>
                        <a:rPr lang="en-US" baseline="0" dirty="0" smtClean="0"/>
                        <a:t> Homeless</a:t>
                      </a:r>
                      <a:endParaRPr lang="en-US" dirty="0"/>
                    </a:p>
                  </a:txBody>
                  <a:tcPr/>
                </a:tc>
                <a:tc>
                  <a:txBody>
                    <a:bodyPr/>
                    <a:lstStyle/>
                    <a:p>
                      <a:pPr algn="ctr"/>
                      <a:r>
                        <a:rPr lang="en-US" dirty="0" smtClean="0"/>
                        <a:t>Those who are </a:t>
                      </a:r>
                    </a:p>
                    <a:p>
                      <a:pPr algn="ctr"/>
                      <a:r>
                        <a:rPr lang="en-US" dirty="0" smtClean="0"/>
                        <a:t>at</a:t>
                      </a:r>
                      <a:r>
                        <a:rPr lang="en-US" baseline="0" dirty="0" smtClean="0"/>
                        <a:t> risk of Homelessness</a:t>
                      </a:r>
                      <a:endParaRPr lang="en-US" dirty="0"/>
                    </a:p>
                  </a:txBody>
                  <a:tcPr/>
                </a:tc>
              </a:tr>
              <a:tr h="370840">
                <a:tc>
                  <a:txBody>
                    <a:bodyPr/>
                    <a:lstStyle/>
                    <a:p>
                      <a:r>
                        <a:rPr lang="en-US" b="1" dirty="0" smtClean="0"/>
                        <a:t>Street Outreach</a:t>
                      </a:r>
                      <a:endParaRPr lang="en-US" b="1" dirty="0"/>
                    </a:p>
                  </a:txBody>
                  <a:tcPr/>
                </a:tc>
                <a:tc>
                  <a:txBody>
                    <a:bodyPr/>
                    <a:lstStyle/>
                    <a:p>
                      <a:pPr algn="ctr"/>
                      <a:r>
                        <a:rPr lang="en-US" dirty="0" smtClean="0"/>
                        <a:t>X</a:t>
                      </a:r>
                      <a:endParaRPr lang="en-US" dirty="0"/>
                    </a:p>
                  </a:txBody>
                  <a:tcPr/>
                </a:tc>
                <a:tc>
                  <a:txBody>
                    <a:bodyPr/>
                    <a:lstStyle/>
                    <a:p>
                      <a:pPr algn="ctr"/>
                      <a:endParaRPr lang="en-US" dirty="0"/>
                    </a:p>
                  </a:txBody>
                  <a:tcPr/>
                </a:tc>
              </a:tr>
              <a:tr h="370840">
                <a:tc>
                  <a:txBody>
                    <a:bodyPr/>
                    <a:lstStyle/>
                    <a:p>
                      <a:r>
                        <a:rPr lang="en-US" b="1" dirty="0" smtClean="0"/>
                        <a:t>Emergency</a:t>
                      </a:r>
                      <a:r>
                        <a:rPr lang="en-US" b="1" baseline="0" dirty="0" smtClean="0"/>
                        <a:t> Shelter</a:t>
                      </a:r>
                      <a:endParaRPr lang="en-US" b="1" dirty="0"/>
                    </a:p>
                  </a:txBody>
                  <a:tcPr/>
                </a:tc>
                <a:tc>
                  <a:txBody>
                    <a:bodyPr/>
                    <a:lstStyle/>
                    <a:p>
                      <a:pPr algn="ctr"/>
                      <a:r>
                        <a:rPr lang="en-US" dirty="0" smtClean="0"/>
                        <a:t>X</a:t>
                      </a:r>
                      <a:endParaRPr lang="en-US" dirty="0"/>
                    </a:p>
                  </a:txBody>
                  <a:tcPr/>
                </a:tc>
                <a:tc>
                  <a:txBody>
                    <a:bodyPr/>
                    <a:lstStyle/>
                    <a:p>
                      <a:endParaRPr lang="en-US" dirty="0"/>
                    </a:p>
                  </a:txBody>
                  <a:tcPr/>
                </a:tc>
              </a:tr>
              <a:tr h="370840">
                <a:tc>
                  <a:txBody>
                    <a:bodyPr/>
                    <a:lstStyle/>
                    <a:p>
                      <a:r>
                        <a:rPr lang="en-US" b="1" dirty="0" smtClean="0"/>
                        <a:t>Homelessness Prevention</a:t>
                      </a:r>
                      <a:endParaRPr lang="en-US" b="1" dirty="0"/>
                    </a:p>
                  </a:txBody>
                  <a:tcPr/>
                </a:tc>
                <a:tc>
                  <a:txBody>
                    <a:bodyPr/>
                    <a:lstStyle/>
                    <a:p>
                      <a:endParaRPr lang="en-US" dirty="0"/>
                    </a:p>
                  </a:txBody>
                  <a:tcPr/>
                </a:tc>
                <a:tc>
                  <a:txBody>
                    <a:bodyPr/>
                    <a:lstStyle/>
                    <a:p>
                      <a:pPr algn="ctr"/>
                      <a:r>
                        <a:rPr lang="en-US" dirty="0" smtClean="0"/>
                        <a:t>X</a:t>
                      </a:r>
                      <a:endParaRPr lang="en-US" dirty="0"/>
                    </a:p>
                  </a:txBody>
                  <a:tcPr/>
                </a:tc>
              </a:tr>
              <a:tr h="370840">
                <a:tc>
                  <a:txBody>
                    <a:bodyPr/>
                    <a:lstStyle/>
                    <a:p>
                      <a:r>
                        <a:rPr lang="en-US" b="1" dirty="0" smtClean="0"/>
                        <a:t>Rapid Re-housing</a:t>
                      </a:r>
                      <a:endParaRPr lang="en-US" b="1" dirty="0"/>
                    </a:p>
                  </a:txBody>
                  <a:tcPr/>
                </a:tc>
                <a:tc>
                  <a:txBody>
                    <a:bodyPr/>
                    <a:lstStyle/>
                    <a:p>
                      <a:pPr algn="ctr"/>
                      <a:r>
                        <a:rPr lang="en-US" dirty="0" smtClean="0"/>
                        <a:t>X</a:t>
                      </a:r>
                      <a:endParaRPr lang="en-US" dirty="0"/>
                    </a:p>
                  </a:txBody>
                  <a:tcPr/>
                </a:tc>
                <a:tc>
                  <a:txBody>
                    <a:bodyPr/>
                    <a:lstStyle/>
                    <a:p>
                      <a:endParaRPr lang="en-US" dirty="0"/>
                    </a:p>
                  </a:txBody>
                  <a:tcPr/>
                </a:tc>
              </a:tr>
              <a:tr h="1005840">
                <a:tc>
                  <a:txBody>
                    <a:bodyPr/>
                    <a:lstStyle/>
                    <a:p>
                      <a:r>
                        <a:rPr lang="en-US" b="1" dirty="0" smtClean="0"/>
                        <a:t>Collecting Data On:</a:t>
                      </a:r>
                    </a:p>
                    <a:p>
                      <a:r>
                        <a:rPr lang="en-US" dirty="0" smtClean="0"/>
                        <a:t>Homeless Management</a:t>
                      </a:r>
                      <a:r>
                        <a:rPr lang="en-US" baseline="0" dirty="0" smtClean="0"/>
                        <a:t> Information System (HMIS)</a:t>
                      </a:r>
                      <a:endParaRPr lang="en-US" dirty="0"/>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tr>
            </a:tbl>
          </a:graphicData>
        </a:graphic>
      </p:graphicFrame>
    </p:spTree>
    <p:extLst>
      <p:ext uri="{BB962C8B-B14F-4D97-AF65-F5344CB8AC3E}">
        <p14:creationId xmlns:p14="http://schemas.microsoft.com/office/powerpoint/2010/main" val="1264715973"/>
      </p:ext>
    </p:extLst>
  </p:cSld>
  <p:clrMapOvr>
    <a:masterClrMapping/>
  </p:clrMapOvr>
  <mc:AlternateContent xmlns:mc="http://schemas.openxmlformats.org/markup-compatibility/2006" xmlns:p14="http://schemas.microsoft.com/office/powerpoint/2010/main">
    <mc:Choice Requires="p14">
      <p:transition spd="slow" p14:dur="2000" advTm="37939"/>
    </mc:Choice>
    <mc:Fallback xmlns="">
      <p:transition spd="slow" advTm="37939"/>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6"/>
          <p:cNvSpPr txBox="1">
            <a:spLocks noChangeArrowheads="1"/>
          </p:cNvSpPr>
          <p:nvPr/>
        </p:nvSpPr>
        <p:spPr bwMode="auto">
          <a:xfrm>
            <a:off x="1295400" y="533400"/>
            <a:ext cx="5943600" cy="584775"/>
          </a:xfrm>
          <a:prstGeom prst="rect">
            <a:avLst/>
          </a:prstGeom>
          <a:solidFill>
            <a:schemeClr val="tx1"/>
          </a:solidFill>
          <a:ln w="76200" cmpd="thinThick">
            <a:solidFill>
              <a:schemeClr val="tx1"/>
            </a:solidFill>
            <a:miter lim="800000"/>
          </a:ln>
          <a:extLst/>
        </p:spPr>
        <p:txBody>
          <a:bodyPr vert="horz" lIns="91440" tIns="45720" rIns="91440" bIns="45720" rtlCol="0" anchor="ctr" anchorCtr="0">
            <a:normAutofit/>
          </a:bodyPr>
          <a:lstStyle>
            <a:lvl1pPr algn="ctr">
              <a:spcBef>
                <a:spcPts val="400"/>
              </a:spcBef>
              <a:buNone/>
              <a:defRPr sz="3200" b="1" cap="all" spc="0" baseline="0">
                <a:solidFill>
                  <a:schemeClr val="bg1">
                    <a:lumMod val="75000"/>
                    <a:lumOff val="25000"/>
                  </a:schemeClr>
                </a:solidFill>
                <a:effectLst/>
                <a:latin typeface="+mj-lt"/>
                <a:ea typeface="+mj-ea"/>
                <a:cs typeface="Tunga" pitchFamily="2"/>
              </a:defRPr>
            </a:lvl1pPr>
          </a:lstStyle>
          <a:p>
            <a:r>
              <a:rPr lang="en-US" dirty="0"/>
              <a:t>Reporting</a:t>
            </a: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5778" t="4220" r="8508" b="10405"/>
          <a:stretch/>
        </p:blipFill>
        <p:spPr bwMode="auto">
          <a:xfrm>
            <a:off x="1600200" y="1828799"/>
            <a:ext cx="5181600" cy="43080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1052754"/>
      </p:ext>
    </p:extLst>
  </p:cSld>
  <p:clrMapOvr>
    <a:masterClrMapping/>
  </p:clrMapOvr>
  <mc:AlternateContent xmlns:mc="http://schemas.openxmlformats.org/markup-compatibility/2006" xmlns:p14="http://schemas.microsoft.com/office/powerpoint/2010/main">
    <mc:Choice Requires="p14">
      <p:transition spd="slow" p14:dur="2000" advTm="2052"/>
    </mc:Choice>
    <mc:Fallback xmlns="">
      <p:transition spd="slow" advTm="2052"/>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990600"/>
            <a:ext cx="8534400" cy="5135563"/>
          </a:xfrm>
        </p:spPr>
        <p:txBody>
          <a:bodyPr>
            <a:normAutofit/>
          </a:bodyPr>
          <a:lstStyle/>
          <a:p>
            <a:pPr marL="0" indent="0">
              <a:buNone/>
            </a:pPr>
            <a:endParaRPr lang="en-US" sz="2400" dirty="0"/>
          </a:p>
          <a:p>
            <a:pPr marL="0" indent="0">
              <a:buNone/>
            </a:pPr>
            <a:endParaRPr lang="en-US" sz="2400" dirty="0">
              <a:latin typeface="Garamond" pitchFamily="18" charset="0"/>
            </a:endParaRPr>
          </a:p>
        </p:txBody>
      </p:sp>
      <p:sp>
        <p:nvSpPr>
          <p:cNvPr id="2" name="Title 1"/>
          <p:cNvSpPr>
            <a:spLocks noGrp="1"/>
          </p:cNvSpPr>
          <p:nvPr>
            <p:ph type="title"/>
          </p:nvPr>
        </p:nvSpPr>
        <p:spPr>
          <a:xfrm>
            <a:off x="457200" y="274638"/>
            <a:ext cx="8229600" cy="715962"/>
          </a:xfrm>
        </p:spPr>
        <p:txBody>
          <a:bodyPr>
            <a:normAutofit/>
          </a:bodyPr>
          <a:lstStyle/>
          <a:p>
            <a:r>
              <a:rPr lang="en-US" sz="3200" b="1" dirty="0"/>
              <a:t>HMIS</a:t>
            </a:r>
          </a:p>
        </p:txBody>
      </p:sp>
      <p:sp>
        <p:nvSpPr>
          <p:cNvPr id="4" name="Rectangle 3"/>
          <p:cNvSpPr/>
          <p:nvPr/>
        </p:nvSpPr>
        <p:spPr>
          <a:xfrm>
            <a:off x="228600" y="1447800"/>
            <a:ext cx="8534400" cy="5213735"/>
          </a:xfrm>
          <a:prstGeom prst="rect">
            <a:avLst/>
          </a:prstGeom>
        </p:spPr>
        <p:txBody>
          <a:bodyPr wrap="square">
            <a:spAutoFit/>
          </a:bodyPr>
          <a:lstStyle/>
          <a:p>
            <a:pPr marL="571500" indent="-571500">
              <a:spcBef>
                <a:spcPct val="20000"/>
              </a:spcBef>
              <a:buClr>
                <a:schemeClr val="accent1"/>
              </a:buClr>
              <a:buFont typeface="Wingdings" pitchFamily="2" charset="2"/>
              <a:buChar char="Ø"/>
            </a:pPr>
            <a:r>
              <a:rPr lang="en-US" sz="2200" dirty="0">
                <a:solidFill>
                  <a:schemeClr val="tx1">
                    <a:lumMod val="95000"/>
                  </a:schemeClr>
                </a:solidFill>
                <a:latin typeface="Palatino Linotype" panose="02040502050505030304" pitchFamily="18" charset="0"/>
              </a:rPr>
              <a:t>The HEARTH Act makes HMIS participation a statutory requirement for ESG </a:t>
            </a:r>
            <a:r>
              <a:rPr lang="en-US" sz="2200" dirty="0" smtClean="0">
                <a:solidFill>
                  <a:schemeClr val="tx1">
                    <a:lumMod val="95000"/>
                  </a:schemeClr>
                </a:solidFill>
                <a:latin typeface="Palatino Linotype" panose="02040502050505030304" pitchFamily="18" charset="0"/>
              </a:rPr>
              <a:t>grantees and sub-recipients</a:t>
            </a:r>
            <a:r>
              <a:rPr lang="en-US" sz="2200" dirty="0">
                <a:solidFill>
                  <a:schemeClr val="tx1">
                    <a:lumMod val="95000"/>
                  </a:schemeClr>
                </a:solidFill>
                <a:latin typeface="Palatino Linotype" panose="02040502050505030304" pitchFamily="18" charset="0"/>
              </a:rPr>
              <a:t>.</a:t>
            </a:r>
          </a:p>
          <a:p>
            <a:pPr marL="571500" indent="-571500">
              <a:lnSpc>
                <a:spcPct val="80000"/>
              </a:lnSpc>
              <a:spcBef>
                <a:spcPct val="20000"/>
              </a:spcBef>
              <a:buClr>
                <a:schemeClr val="accent1"/>
              </a:buClr>
              <a:buFont typeface="Wingdings" pitchFamily="2" charset="2"/>
              <a:buChar char="Ø"/>
            </a:pPr>
            <a:endParaRPr lang="en-US" sz="2200" dirty="0">
              <a:solidFill>
                <a:schemeClr val="tx1">
                  <a:lumMod val="95000"/>
                </a:schemeClr>
              </a:solidFill>
              <a:latin typeface="Palatino Linotype" panose="02040502050505030304" pitchFamily="18" charset="0"/>
            </a:endParaRPr>
          </a:p>
          <a:p>
            <a:pPr marL="571500" indent="-571500">
              <a:spcBef>
                <a:spcPct val="20000"/>
              </a:spcBef>
              <a:buClr>
                <a:schemeClr val="accent1"/>
              </a:buClr>
              <a:buFont typeface="Wingdings" pitchFamily="2" charset="2"/>
              <a:buChar char="Ø"/>
            </a:pPr>
            <a:r>
              <a:rPr lang="en-US" sz="2200" dirty="0">
                <a:solidFill>
                  <a:schemeClr val="tx1">
                    <a:lumMod val="95000"/>
                  </a:schemeClr>
                </a:solidFill>
                <a:latin typeface="Palatino Linotype" panose="02040502050505030304" pitchFamily="18" charset="0"/>
              </a:rPr>
              <a:t>Victim service providers and Legal Services Organizations may choose to not participate in HMIS. Providers that do not participate in HMIS must use a comparable database that produces unduplicated, aggregate reports instead.</a:t>
            </a:r>
          </a:p>
          <a:p>
            <a:pPr marL="571500" indent="-571500">
              <a:lnSpc>
                <a:spcPct val="80000"/>
              </a:lnSpc>
              <a:spcBef>
                <a:spcPct val="20000"/>
              </a:spcBef>
              <a:buClr>
                <a:schemeClr val="accent1"/>
              </a:buClr>
              <a:buFont typeface="Wingdings" pitchFamily="2" charset="2"/>
              <a:buChar char="Ø"/>
            </a:pPr>
            <a:endParaRPr lang="en-US" sz="2200" dirty="0">
              <a:solidFill>
                <a:schemeClr val="tx1">
                  <a:lumMod val="95000"/>
                </a:schemeClr>
              </a:solidFill>
              <a:latin typeface="Palatino Linotype" panose="02040502050505030304" pitchFamily="18" charset="0"/>
            </a:endParaRPr>
          </a:p>
          <a:p>
            <a:pPr marL="571500" indent="-571500">
              <a:spcBef>
                <a:spcPct val="20000"/>
              </a:spcBef>
              <a:buClr>
                <a:schemeClr val="accent1"/>
              </a:buClr>
              <a:buFont typeface="Wingdings" pitchFamily="2" charset="2"/>
              <a:buChar char="Ø"/>
            </a:pPr>
            <a:r>
              <a:rPr lang="en-US" sz="2200" dirty="0">
                <a:solidFill>
                  <a:schemeClr val="tx1">
                    <a:lumMod val="95000"/>
                  </a:schemeClr>
                </a:solidFill>
                <a:latin typeface="Palatino Linotype" panose="02040502050505030304" pitchFamily="18" charset="0"/>
              </a:rPr>
              <a:t>Eligible </a:t>
            </a:r>
            <a:r>
              <a:rPr lang="en-US" sz="2200" dirty="0" smtClean="0">
                <a:solidFill>
                  <a:schemeClr val="tx1">
                    <a:lumMod val="95000"/>
                  </a:schemeClr>
                </a:solidFill>
                <a:latin typeface="Palatino Linotype" panose="02040502050505030304" pitchFamily="18" charset="0"/>
              </a:rPr>
              <a:t>HMIS costs </a:t>
            </a:r>
            <a:r>
              <a:rPr lang="en-US" sz="2200" dirty="0">
                <a:solidFill>
                  <a:schemeClr val="tx1">
                    <a:lumMod val="95000"/>
                  </a:schemeClr>
                </a:solidFill>
                <a:latin typeface="Palatino Linotype" panose="02040502050505030304" pitchFamily="18" charset="0"/>
              </a:rPr>
              <a:t>include, </a:t>
            </a:r>
            <a:r>
              <a:rPr lang="en-US" sz="2200" dirty="0" smtClean="0">
                <a:solidFill>
                  <a:schemeClr val="tx1">
                    <a:lumMod val="95000"/>
                  </a:schemeClr>
                </a:solidFill>
                <a:latin typeface="Palatino Linotype" panose="02040502050505030304" pitchFamily="18" charset="0"/>
              </a:rPr>
              <a:t>but are not </a:t>
            </a:r>
            <a:r>
              <a:rPr lang="en-US" sz="2200" dirty="0">
                <a:solidFill>
                  <a:schemeClr val="tx1">
                    <a:lumMod val="95000"/>
                  </a:schemeClr>
                </a:solidFill>
                <a:latin typeface="Palatino Linotype" panose="02040502050505030304" pitchFamily="18" charset="0"/>
              </a:rPr>
              <a:t>limited </a:t>
            </a:r>
            <a:r>
              <a:rPr lang="en-US" sz="2200" dirty="0" smtClean="0">
                <a:solidFill>
                  <a:schemeClr val="tx1">
                    <a:lumMod val="95000"/>
                  </a:schemeClr>
                </a:solidFill>
                <a:latin typeface="Palatino Linotype" panose="02040502050505030304" pitchFamily="18" charset="0"/>
              </a:rPr>
              <a:t>to, </a:t>
            </a:r>
            <a:r>
              <a:rPr lang="en-US" sz="2200" dirty="0">
                <a:solidFill>
                  <a:schemeClr val="tx1">
                    <a:lumMod val="95000"/>
                  </a:schemeClr>
                </a:solidFill>
                <a:latin typeface="Palatino Linotype" panose="02040502050505030304" pitchFamily="18" charset="0"/>
              </a:rPr>
              <a:t>the following: </a:t>
            </a:r>
            <a:endParaRPr lang="en-US" sz="2200" dirty="0" smtClean="0">
              <a:solidFill>
                <a:schemeClr val="tx1">
                  <a:lumMod val="95000"/>
                </a:schemeClr>
              </a:solidFill>
              <a:latin typeface="Palatino Linotype" panose="02040502050505030304" pitchFamily="18" charset="0"/>
            </a:endParaRPr>
          </a:p>
          <a:p>
            <a:pPr>
              <a:spcBef>
                <a:spcPct val="20000"/>
              </a:spcBef>
              <a:buClr>
                <a:schemeClr val="accent1"/>
              </a:buClr>
            </a:pPr>
            <a:endParaRPr lang="en-US" sz="2000" dirty="0">
              <a:solidFill>
                <a:schemeClr val="tx1">
                  <a:lumMod val="95000"/>
                </a:schemeClr>
              </a:solidFill>
              <a:latin typeface="Palatino Linotype" panose="02040502050505030304" pitchFamily="18" charset="0"/>
            </a:endParaRPr>
          </a:p>
          <a:p>
            <a:pPr marL="800100" lvl="1" indent="-342900">
              <a:buFont typeface="Wingdings" pitchFamily="2" charset="2"/>
              <a:buChar char="ü"/>
            </a:pPr>
            <a:r>
              <a:rPr lang="en-US" sz="2000" dirty="0" smtClean="0">
                <a:solidFill>
                  <a:schemeClr val="tx1">
                    <a:lumMod val="95000"/>
                  </a:schemeClr>
                </a:solidFill>
                <a:latin typeface="Palatino Linotype" panose="02040502050505030304" pitchFamily="18" charset="0"/>
              </a:rPr>
              <a:t>Hardware, Equipment, </a:t>
            </a:r>
            <a:r>
              <a:rPr lang="en-US" sz="2000" dirty="0">
                <a:solidFill>
                  <a:schemeClr val="tx1">
                    <a:lumMod val="95000"/>
                  </a:schemeClr>
                </a:solidFill>
                <a:latin typeface="Palatino Linotype" panose="02040502050505030304" pitchFamily="18" charset="0"/>
              </a:rPr>
              <a:t>and Software </a:t>
            </a:r>
            <a:r>
              <a:rPr lang="en-US" sz="2000" dirty="0" smtClean="0">
                <a:solidFill>
                  <a:schemeClr val="tx1">
                    <a:lumMod val="95000"/>
                  </a:schemeClr>
                </a:solidFill>
                <a:latin typeface="Palatino Linotype" panose="02040502050505030304" pitchFamily="18" charset="0"/>
              </a:rPr>
              <a:t>Costs</a:t>
            </a:r>
          </a:p>
          <a:p>
            <a:pPr marL="800100" lvl="1" indent="-342900">
              <a:buFont typeface="Wingdings" pitchFamily="2" charset="2"/>
              <a:buChar char="ü"/>
            </a:pPr>
            <a:r>
              <a:rPr lang="en-US" sz="2000" dirty="0" smtClean="0">
                <a:solidFill>
                  <a:schemeClr val="tx1">
                    <a:lumMod val="95000"/>
                  </a:schemeClr>
                </a:solidFill>
                <a:latin typeface="Palatino Linotype" panose="02040502050505030304" pitchFamily="18" charset="0"/>
              </a:rPr>
              <a:t>Staffing: Paying </a:t>
            </a:r>
            <a:r>
              <a:rPr lang="en-US" sz="2000" dirty="0">
                <a:solidFill>
                  <a:schemeClr val="tx1">
                    <a:lumMod val="95000"/>
                  </a:schemeClr>
                </a:solidFill>
                <a:latin typeface="Palatino Linotype" panose="02040502050505030304" pitchFamily="18" charset="0"/>
              </a:rPr>
              <a:t>salaries for operating </a:t>
            </a:r>
            <a:r>
              <a:rPr lang="en-US" sz="2000" dirty="0" smtClean="0">
                <a:solidFill>
                  <a:schemeClr val="tx1">
                    <a:lumMod val="95000"/>
                  </a:schemeClr>
                </a:solidFill>
                <a:latin typeface="Palatino Linotype" panose="02040502050505030304" pitchFamily="18" charset="0"/>
              </a:rPr>
              <a:t>HMIS</a:t>
            </a:r>
          </a:p>
          <a:p>
            <a:pPr marL="800100" lvl="1" indent="-342900">
              <a:buFont typeface="Wingdings" pitchFamily="2" charset="2"/>
              <a:buChar char="ü"/>
            </a:pPr>
            <a:r>
              <a:rPr lang="en-US" sz="2000" dirty="0">
                <a:solidFill>
                  <a:schemeClr val="tx1">
                    <a:lumMod val="95000"/>
                  </a:schemeClr>
                </a:solidFill>
                <a:latin typeface="Palatino Linotype" panose="02040502050505030304" pitchFamily="18" charset="0"/>
              </a:rPr>
              <a:t>Training and </a:t>
            </a:r>
            <a:r>
              <a:rPr lang="en-US" sz="2000" dirty="0" smtClean="0">
                <a:solidFill>
                  <a:schemeClr val="tx1">
                    <a:lumMod val="95000"/>
                  </a:schemeClr>
                </a:solidFill>
                <a:latin typeface="Palatino Linotype" panose="02040502050505030304" pitchFamily="18" charset="0"/>
              </a:rPr>
              <a:t>Overhead: Technical support, leasing space, overhead, and utilities for space used by HMIS staff</a:t>
            </a:r>
            <a:endParaRPr lang="en-US" sz="2400" dirty="0">
              <a:solidFill>
                <a:schemeClr val="tx1">
                  <a:lumMod val="95000"/>
                </a:schemeClr>
              </a:solidFill>
              <a:latin typeface="Palatino Linotype" panose="02040502050505030304" pitchFamily="18" charset="0"/>
            </a:endParaRPr>
          </a:p>
        </p:txBody>
      </p:sp>
    </p:spTree>
    <p:extLst>
      <p:ext uri="{BB962C8B-B14F-4D97-AF65-F5344CB8AC3E}">
        <p14:creationId xmlns:p14="http://schemas.microsoft.com/office/powerpoint/2010/main" val="1208695805"/>
      </p:ext>
    </p:extLst>
  </p:cSld>
  <p:clrMapOvr>
    <a:masterClrMapping/>
  </p:clrMapOvr>
  <mc:AlternateContent xmlns:mc="http://schemas.openxmlformats.org/markup-compatibility/2006" xmlns:p14="http://schemas.microsoft.com/office/powerpoint/2010/main">
    <mc:Choice Requires="p14">
      <p:transition spd="slow" p14:dur="2000" advTm="38493"/>
    </mc:Choice>
    <mc:Fallback xmlns="">
      <p:transition spd="slow" advTm="3849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447800"/>
            <a:ext cx="8229600" cy="4670981"/>
          </a:xfrm>
        </p:spPr>
        <p:txBody>
          <a:bodyPr>
            <a:normAutofit fontScale="62500" lnSpcReduction="20000"/>
          </a:bodyPr>
          <a:lstStyle/>
          <a:p>
            <a:pPr marL="0" indent="0" algn="ctr">
              <a:buNone/>
            </a:pPr>
            <a:r>
              <a:rPr lang="en-US" sz="4500" b="1" u="sng" dirty="0" smtClean="0">
                <a:solidFill>
                  <a:schemeClr val="tx1">
                    <a:lumMod val="95000"/>
                  </a:schemeClr>
                </a:solidFill>
                <a:latin typeface="Palatino Linotype" panose="02040502050505030304" pitchFamily="18" charset="0"/>
              </a:rPr>
              <a:t>Victim Services or </a:t>
            </a:r>
            <a:r>
              <a:rPr lang="en-US" sz="4500" b="1" u="sng" dirty="0">
                <a:solidFill>
                  <a:schemeClr val="tx1">
                    <a:lumMod val="95000"/>
                  </a:schemeClr>
                </a:solidFill>
                <a:latin typeface="Palatino Linotype" panose="02040502050505030304" pitchFamily="18" charset="0"/>
              </a:rPr>
              <a:t>Legal Services Providers</a:t>
            </a:r>
          </a:p>
          <a:p>
            <a:pPr marL="0" indent="0">
              <a:lnSpc>
                <a:spcPct val="80000"/>
              </a:lnSpc>
              <a:buNone/>
            </a:pPr>
            <a:endParaRPr lang="en-US" sz="2800" dirty="0" smtClean="0">
              <a:solidFill>
                <a:schemeClr val="tx1">
                  <a:lumMod val="95000"/>
                </a:schemeClr>
              </a:solidFill>
              <a:latin typeface="Palatino Linotype" panose="02040502050505030304" pitchFamily="18" charset="0"/>
            </a:endParaRPr>
          </a:p>
          <a:p>
            <a:pPr marL="0" indent="0" algn="l">
              <a:buNone/>
            </a:pPr>
            <a:r>
              <a:rPr lang="en-US" sz="3400" dirty="0" smtClean="0">
                <a:solidFill>
                  <a:schemeClr val="tx1">
                    <a:lumMod val="95000"/>
                  </a:schemeClr>
                </a:solidFill>
                <a:latin typeface="Palatino Linotype" panose="02040502050505030304" pitchFamily="18" charset="0"/>
              </a:rPr>
              <a:t>A victim </a:t>
            </a:r>
            <a:r>
              <a:rPr lang="en-US" sz="3400" dirty="0">
                <a:solidFill>
                  <a:schemeClr val="tx1">
                    <a:lumMod val="95000"/>
                  </a:schemeClr>
                </a:solidFill>
                <a:latin typeface="Palatino Linotype" panose="02040502050505030304" pitchFamily="18" charset="0"/>
              </a:rPr>
              <a:t>services or a legal services provider </a:t>
            </a:r>
            <a:r>
              <a:rPr lang="en-US" sz="3400" dirty="0" smtClean="0">
                <a:solidFill>
                  <a:schemeClr val="tx1">
                    <a:lumMod val="95000"/>
                  </a:schemeClr>
                </a:solidFill>
                <a:latin typeface="Palatino Linotype" panose="02040502050505030304" pitchFamily="18" charset="0"/>
              </a:rPr>
              <a:t>may </a:t>
            </a:r>
            <a:r>
              <a:rPr lang="en-US" sz="3400" dirty="0">
                <a:solidFill>
                  <a:schemeClr val="tx1">
                    <a:lumMod val="95000"/>
                  </a:schemeClr>
                </a:solidFill>
                <a:latin typeface="Palatino Linotype" panose="02040502050505030304" pitchFamily="18" charset="0"/>
              </a:rPr>
              <a:t>use ESG funds to establish and operate a comparable database that collects client-level data over time and generates unduplicated aggregate reports based on the </a:t>
            </a:r>
            <a:r>
              <a:rPr lang="en-US" sz="3400" dirty="0" smtClean="0">
                <a:solidFill>
                  <a:schemeClr val="tx1">
                    <a:lumMod val="95000"/>
                  </a:schemeClr>
                </a:solidFill>
                <a:latin typeface="Palatino Linotype" panose="02040502050505030304" pitchFamily="18" charset="0"/>
              </a:rPr>
              <a:t>data:</a:t>
            </a:r>
          </a:p>
          <a:p>
            <a:pPr marL="571500" lvl="1" indent="-458788" algn="l">
              <a:lnSpc>
                <a:spcPct val="110000"/>
              </a:lnSpc>
              <a:buClr>
                <a:schemeClr val="accent1"/>
              </a:buClr>
              <a:buFont typeface="Wingdings" pitchFamily="2" charset="2"/>
              <a:buChar char="Ø"/>
            </a:pPr>
            <a:r>
              <a:rPr lang="en-US" sz="3400" dirty="0" smtClean="0">
                <a:solidFill>
                  <a:schemeClr val="tx1">
                    <a:lumMod val="95000"/>
                  </a:schemeClr>
                </a:solidFill>
                <a:latin typeface="Palatino Linotype" panose="02040502050505030304" pitchFamily="18" charset="0"/>
              </a:rPr>
              <a:t>Activities </a:t>
            </a:r>
            <a:r>
              <a:rPr lang="en-US" sz="3400" dirty="0">
                <a:solidFill>
                  <a:schemeClr val="tx1">
                    <a:lumMod val="95000"/>
                  </a:schemeClr>
                </a:solidFill>
                <a:latin typeface="Palatino Linotype" panose="02040502050505030304" pitchFamily="18" charset="0"/>
              </a:rPr>
              <a:t>already defined under this component that allow for the establishment and operation of a comparable </a:t>
            </a:r>
            <a:r>
              <a:rPr lang="en-US" sz="3400" dirty="0" smtClean="0">
                <a:solidFill>
                  <a:schemeClr val="tx1">
                    <a:lumMod val="95000"/>
                  </a:schemeClr>
                </a:solidFill>
                <a:latin typeface="Palatino Linotype" panose="02040502050505030304" pitchFamily="18" charset="0"/>
              </a:rPr>
              <a:t>database</a:t>
            </a:r>
          </a:p>
          <a:p>
            <a:pPr marL="571500" lvl="1" indent="-458788" algn="l">
              <a:lnSpc>
                <a:spcPct val="110000"/>
              </a:lnSpc>
              <a:buClr>
                <a:schemeClr val="accent1"/>
              </a:buClr>
              <a:buFont typeface="Wingdings" pitchFamily="2" charset="2"/>
              <a:buChar char="Ø"/>
            </a:pPr>
            <a:endParaRPr lang="en-US" sz="3400" dirty="0">
              <a:solidFill>
                <a:schemeClr val="tx1">
                  <a:lumMod val="95000"/>
                </a:schemeClr>
              </a:solidFill>
              <a:latin typeface="Palatino Linotype" panose="02040502050505030304" pitchFamily="18" charset="0"/>
            </a:endParaRPr>
          </a:p>
          <a:p>
            <a:pPr marL="571500" lvl="1" indent="-458788" algn="l">
              <a:lnSpc>
                <a:spcPct val="110000"/>
              </a:lnSpc>
              <a:buClr>
                <a:schemeClr val="accent1"/>
              </a:buClr>
              <a:buFont typeface="Wingdings" pitchFamily="2" charset="2"/>
              <a:buChar char="Ø"/>
            </a:pPr>
            <a:r>
              <a:rPr lang="en-US" sz="3400" dirty="0">
                <a:solidFill>
                  <a:schemeClr val="tx1">
                    <a:lumMod val="95000"/>
                  </a:schemeClr>
                </a:solidFill>
                <a:latin typeface="Palatino Linotype" panose="02040502050505030304" pitchFamily="18" charset="0"/>
              </a:rPr>
              <a:t>Information entered into a comparable database must not be entered directly into or provided </a:t>
            </a:r>
            <a:r>
              <a:rPr lang="en-US" sz="3400" dirty="0" smtClean="0">
                <a:solidFill>
                  <a:schemeClr val="tx1">
                    <a:lumMod val="95000"/>
                  </a:schemeClr>
                </a:solidFill>
                <a:latin typeface="Palatino Linotype" panose="02040502050505030304" pitchFamily="18" charset="0"/>
              </a:rPr>
              <a:t>to HMIS</a:t>
            </a:r>
            <a:endParaRPr lang="en-US" sz="3400" dirty="0">
              <a:solidFill>
                <a:schemeClr val="tx1">
                  <a:lumMod val="95000"/>
                </a:schemeClr>
              </a:solidFill>
              <a:latin typeface="Palatino Linotype" panose="02040502050505030304" pitchFamily="18" charset="0"/>
            </a:endParaRPr>
          </a:p>
          <a:p>
            <a:pPr lvl="1">
              <a:buFont typeface="Wingdings" pitchFamily="2" charset="2"/>
              <a:buChar char="Ø"/>
            </a:pPr>
            <a:endParaRPr lang="en-US" sz="2000" dirty="0" smtClean="0">
              <a:solidFill>
                <a:schemeClr val="tx1">
                  <a:lumMod val="95000"/>
                </a:schemeClr>
              </a:solidFill>
              <a:latin typeface="Palatino Linotype" panose="02040502050505030304" pitchFamily="18" charset="0"/>
            </a:endParaRPr>
          </a:p>
          <a:p>
            <a:pPr marL="0" indent="0">
              <a:buNone/>
            </a:pPr>
            <a:r>
              <a:rPr lang="en-US" sz="2000" dirty="0">
                <a:solidFill>
                  <a:schemeClr val="tx1">
                    <a:lumMod val="95000"/>
                  </a:schemeClr>
                </a:solidFill>
                <a:latin typeface="Palatino Linotype" panose="02040502050505030304" pitchFamily="18" charset="0"/>
              </a:rPr>
              <a:t>	</a:t>
            </a:r>
            <a:endParaRPr lang="en-US" sz="2000" dirty="0" smtClean="0">
              <a:solidFill>
                <a:schemeClr val="tx1">
                  <a:lumMod val="95000"/>
                </a:schemeClr>
              </a:solidFill>
              <a:latin typeface="Palatino Linotype" panose="02040502050505030304" pitchFamily="18" charset="0"/>
            </a:endParaRPr>
          </a:p>
          <a:p>
            <a:pPr marL="914400" lvl="2" indent="0">
              <a:buNone/>
            </a:pPr>
            <a:r>
              <a:rPr lang="en-US" sz="1200" dirty="0" smtClean="0">
                <a:solidFill>
                  <a:schemeClr val="tx1">
                    <a:lumMod val="95000"/>
                  </a:schemeClr>
                </a:solidFill>
                <a:latin typeface="Palatino Linotype" panose="02040502050505030304" pitchFamily="18" charset="0"/>
              </a:rPr>
              <a:t> </a:t>
            </a:r>
            <a:endParaRPr lang="en-US" sz="1200" dirty="0">
              <a:solidFill>
                <a:schemeClr val="tx1">
                  <a:lumMod val="95000"/>
                </a:schemeClr>
              </a:solidFill>
              <a:latin typeface="Palatino Linotype" panose="02040502050505030304" pitchFamily="18" charset="0"/>
            </a:endParaRPr>
          </a:p>
          <a:p>
            <a:pPr marL="0" indent="0">
              <a:buNone/>
            </a:pPr>
            <a:endParaRPr lang="en-US" sz="2000" dirty="0">
              <a:solidFill>
                <a:schemeClr val="tx1">
                  <a:lumMod val="95000"/>
                </a:schemeClr>
              </a:solidFill>
              <a:latin typeface="Palatino Linotype" panose="02040502050505030304" pitchFamily="18" charset="0"/>
            </a:endParaRPr>
          </a:p>
          <a:p>
            <a:pPr marL="0" indent="0">
              <a:buNone/>
            </a:pPr>
            <a:endParaRPr lang="en-US" sz="2400" dirty="0">
              <a:solidFill>
                <a:schemeClr val="tx1">
                  <a:lumMod val="95000"/>
                </a:schemeClr>
              </a:solidFill>
              <a:latin typeface="Palatino Linotype" panose="02040502050505030304" pitchFamily="18" charset="0"/>
            </a:endParaRPr>
          </a:p>
        </p:txBody>
      </p:sp>
      <p:sp>
        <p:nvSpPr>
          <p:cNvPr id="2" name="Title 1"/>
          <p:cNvSpPr>
            <a:spLocks noGrp="1"/>
          </p:cNvSpPr>
          <p:nvPr>
            <p:ph type="title"/>
          </p:nvPr>
        </p:nvSpPr>
        <p:spPr>
          <a:xfrm>
            <a:off x="457200" y="274638"/>
            <a:ext cx="8153400" cy="944562"/>
          </a:xfrm>
        </p:spPr>
        <p:txBody>
          <a:bodyPr>
            <a:normAutofit/>
          </a:bodyPr>
          <a:lstStyle/>
          <a:p>
            <a:r>
              <a:rPr lang="en-US" sz="3200" b="1" dirty="0" smtClean="0"/>
              <a:t>HMIS Comparable Database </a:t>
            </a:r>
            <a:endParaRPr lang="en-US" sz="3200" b="1" dirty="0"/>
          </a:p>
        </p:txBody>
      </p:sp>
    </p:spTree>
    <p:extLst>
      <p:ext uri="{BB962C8B-B14F-4D97-AF65-F5344CB8AC3E}">
        <p14:creationId xmlns:p14="http://schemas.microsoft.com/office/powerpoint/2010/main" val="219442674"/>
      </p:ext>
    </p:extLst>
  </p:cSld>
  <p:clrMapOvr>
    <a:masterClrMapping/>
  </p:clrMapOvr>
  <mc:AlternateContent xmlns:mc="http://schemas.openxmlformats.org/markup-compatibility/2006" xmlns:p14="http://schemas.microsoft.com/office/powerpoint/2010/main">
    <mc:Choice Requires="p14">
      <p:transition spd="slow" p14:dur="2000" advTm="22058"/>
    </mc:Choice>
    <mc:Fallback xmlns="">
      <p:transition spd="slow" advTm="2205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599"/>
            <a:ext cx="8229600" cy="942109"/>
          </a:xfrm>
        </p:spPr>
        <p:txBody>
          <a:bodyPr>
            <a:normAutofit/>
          </a:bodyPr>
          <a:lstStyle/>
          <a:p>
            <a:r>
              <a:rPr lang="en-US" sz="3200" b="1" dirty="0"/>
              <a:t>Reimbursement </a:t>
            </a:r>
          </a:p>
        </p:txBody>
      </p:sp>
      <p:pic>
        <p:nvPicPr>
          <p:cNvPr id="2050" name="Picture 2" descr="C:\Users\SOrozco\AppData\Local\Microsoft\Windows\Temporary Internet Files\Content.IE5\ML3IVK07\unemploymentcheck_300x2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369570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MPj040050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59732">
            <a:off x="3661436" y="3088671"/>
            <a:ext cx="4495800" cy="31029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0785"/>
      </p:ext>
    </p:extLst>
  </p:cSld>
  <p:clrMapOvr>
    <a:masterClrMapping/>
  </p:clrMapOvr>
  <mc:AlternateContent xmlns:mc="http://schemas.openxmlformats.org/markup-compatibility/2006" xmlns:p14="http://schemas.microsoft.com/office/powerpoint/2010/main">
    <mc:Choice Requires="p14">
      <p:transition spd="slow" p14:dur="2000" advTm="4436"/>
    </mc:Choice>
    <mc:Fallback xmlns="">
      <p:transition spd="slow" advTm="443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8600" y="1371600"/>
            <a:ext cx="8763000" cy="5105400"/>
          </a:xfrm>
        </p:spPr>
        <p:txBody>
          <a:bodyPr>
            <a:normAutofit lnSpcReduction="10000"/>
          </a:bodyPr>
          <a:lstStyle/>
          <a:p>
            <a:pPr marL="480060" indent="-342900" algn="l">
              <a:lnSpc>
                <a:spcPct val="90000"/>
              </a:lnSpc>
              <a:buFont typeface="Wingdings" pitchFamily="2" charset="2"/>
              <a:buChar char="Ø"/>
              <a:defRPr/>
            </a:pPr>
            <a:r>
              <a:rPr lang="en-US" sz="2200" b="1" dirty="0">
                <a:latin typeface="Palatino Linotype" panose="02040502050505030304" pitchFamily="18" charset="0"/>
              </a:rPr>
              <a:t>Reimbursement </a:t>
            </a:r>
            <a:r>
              <a:rPr lang="en-US" sz="2200" b="1" dirty="0" smtClean="0">
                <a:latin typeface="Palatino Linotype" panose="02040502050505030304" pitchFamily="18" charset="0"/>
              </a:rPr>
              <a:t>Request:</a:t>
            </a:r>
            <a:endParaRPr lang="en-US" sz="2200" b="1" dirty="0">
              <a:latin typeface="Palatino Linotype" panose="02040502050505030304" pitchFamily="18" charset="0"/>
            </a:endParaRPr>
          </a:p>
          <a:p>
            <a:pPr marL="928116" lvl="1" indent="-342900" algn="l">
              <a:lnSpc>
                <a:spcPct val="90000"/>
              </a:lnSpc>
              <a:buClr>
                <a:schemeClr val="accent1"/>
              </a:buClr>
              <a:buFont typeface="Wingdings" panose="05000000000000000000" pitchFamily="2" charset="2"/>
              <a:buChar char="q"/>
              <a:defRPr/>
            </a:pPr>
            <a:r>
              <a:rPr lang="en-US" sz="2000" dirty="0" smtClean="0">
                <a:latin typeface="Palatino Linotype" panose="02040502050505030304" pitchFamily="18" charset="0"/>
              </a:rPr>
              <a:t>cover </a:t>
            </a:r>
            <a:r>
              <a:rPr lang="en-US" sz="2000" dirty="0">
                <a:latin typeface="Palatino Linotype" panose="02040502050505030304" pitchFamily="18" charset="0"/>
              </a:rPr>
              <a:t>page of request and summary page</a:t>
            </a:r>
          </a:p>
          <a:p>
            <a:pPr marL="928116" lvl="1" indent="-342900" algn="l">
              <a:lnSpc>
                <a:spcPct val="90000"/>
              </a:lnSpc>
              <a:buClr>
                <a:schemeClr val="accent1"/>
              </a:buClr>
              <a:buFont typeface="Wingdings" panose="05000000000000000000" pitchFamily="2" charset="2"/>
              <a:buChar char="q"/>
              <a:defRPr/>
            </a:pPr>
            <a:r>
              <a:rPr lang="en-US" sz="2000" dirty="0" smtClean="0">
                <a:latin typeface="Palatino Linotype" panose="02040502050505030304" pitchFamily="18" charset="0"/>
              </a:rPr>
              <a:t>invoice </a:t>
            </a:r>
            <a:r>
              <a:rPr lang="en-US" sz="2000" dirty="0">
                <a:latin typeface="Palatino Linotype" panose="02040502050505030304" pitchFamily="18" charset="0"/>
              </a:rPr>
              <a:t>or </a:t>
            </a:r>
            <a:r>
              <a:rPr lang="en-US" sz="2000" dirty="0" smtClean="0">
                <a:latin typeface="Palatino Linotype" panose="02040502050505030304" pitchFamily="18" charset="0"/>
              </a:rPr>
              <a:t>bill </a:t>
            </a:r>
          </a:p>
          <a:p>
            <a:pPr marL="928116" lvl="1" indent="-342900" algn="l">
              <a:lnSpc>
                <a:spcPct val="90000"/>
              </a:lnSpc>
              <a:buClr>
                <a:schemeClr val="accent1"/>
              </a:buClr>
              <a:buFont typeface="Wingdings" panose="05000000000000000000" pitchFamily="2" charset="2"/>
              <a:buChar char="q"/>
              <a:defRPr/>
            </a:pPr>
            <a:r>
              <a:rPr lang="en-US" sz="2000" dirty="0" smtClean="0">
                <a:latin typeface="Palatino Linotype" panose="02040502050505030304" pitchFamily="18" charset="0"/>
              </a:rPr>
              <a:t>Submit cancelled checks/warrants </a:t>
            </a:r>
            <a:r>
              <a:rPr lang="en-US" sz="2000" dirty="0">
                <a:latin typeface="Palatino Linotype" panose="02040502050505030304" pitchFamily="18" charset="0"/>
              </a:rPr>
              <a:t>or bank </a:t>
            </a:r>
            <a:r>
              <a:rPr lang="en-US" sz="2000" dirty="0" smtClean="0">
                <a:latin typeface="Palatino Linotype" panose="02040502050505030304" pitchFamily="18" charset="0"/>
              </a:rPr>
              <a:t>statements, electronic payment receipts, credit card receipts, evidence of direct deposits, electronic fund transfers (EFT), etc.</a:t>
            </a:r>
            <a:endParaRPr lang="en-US" sz="2000" dirty="0">
              <a:latin typeface="Palatino Linotype" panose="02040502050505030304" pitchFamily="18" charset="0"/>
            </a:endParaRPr>
          </a:p>
          <a:p>
            <a:pPr marL="928116" lvl="1" indent="-342900" algn="l">
              <a:lnSpc>
                <a:spcPct val="90000"/>
              </a:lnSpc>
              <a:buClr>
                <a:schemeClr val="accent1"/>
              </a:buClr>
              <a:buFont typeface="Wingdings" panose="05000000000000000000" pitchFamily="2" charset="2"/>
              <a:buChar char="q"/>
              <a:defRPr/>
            </a:pPr>
            <a:r>
              <a:rPr lang="en-US" sz="2000" dirty="0" smtClean="0">
                <a:latin typeface="Palatino Linotype" panose="02040502050505030304" pitchFamily="18" charset="0"/>
              </a:rPr>
              <a:t>late </a:t>
            </a:r>
            <a:r>
              <a:rPr lang="en-US" sz="2000" dirty="0">
                <a:latin typeface="Palatino Linotype" panose="02040502050505030304" pitchFamily="18" charset="0"/>
              </a:rPr>
              <a:t>c</a:t>
            </a:r>
            <a:r>
              <a:rPr lang="en-US" sz="2000" dirty="0" smtClean="0">
                <a:latin typeface="Palatino Linotype" panose="02040502050505030304" pitchFamily="18" charset="0"/>
              </a:rPr>
              <a:t>harges </a:t>
            </a:r>
            <a:r>
              <a:rPr lang="en-US" sz="2000" dirty="0">
                <a:latin typeface="Palatino Linotype" panose="02040502050505030304" pitchFamily="18" charset="0"/>
              </a:rPr>
              <a:t>are not eligible </a:t>
            </a:r>
          </a:p>
          <a:p>
            <a:pPr marL="480060" indent="-342900" algn="l">
              <a:lnSpc>
                <a:spcPct val="90000"/>
              </a:lnSpc>
              <a:buFont typeface="Wingdings" pitchFamily="2" charset="2"/>
              <a:buChar char="Ø"/>
              <a:defRPr/>
            </a:pPr>
            <a:r>
              <a:rPr lang="en-US" sz="2200" b="1" dirty="0" smtClean="0">
                <a:latin typeface="Palatino Linotype" panose="02040502050505030304" pitchFamily="18" charset="0"/>
              </a:rPr>
              <a:t>Reporting </a:t>
            </a:r>
            <a:endParaRPr lang="en-US" sz="2200" b="1" dirty="0">
              <a:latin typeface="Palatino Linotype" panose="02040502050505030304" pitchFamily="18" charset="0"/>
            </a:endParaRPr>
          </a:p>
          <a:p>
            <a:pPr marL="928116" lvl="1" indent="-342900" algn="l">
              <a:lnSpc>
                <a:spcPct val="90000"/>
              </a:lnSpc>
              <a:buClr>
                <a:schemeClr val="accent1"/>
              </a:buClr>
              <a:buFont typeface="Wingdings" panose="05000000000000000000" pitchFamily="2" charset="2"/>
              <a:buChar char="q"/>
              <a:defRPr/>
            </a:pPr>
            <a:r>
              <a:rPr lang="en-US" sz="2000" dirty="0">
                <a:latin typeface="Palatino Linotype" panose="02040502050505030304" pitchFamily="18" charset="0"/>
              </a:rPr>
              <a:t>HMIS reporting </a:t>
            </a:r>
            <a:endParaRPr lang="en-US" sz="2000" dirty="0" smtClean="0">
              <a:latin typeface="Palatino Linotype" panose="02040502050505030304" pitchFamily="18" charset="0"/>
            </a:endParaRPr>
          </a:p>
          <a:p>
            <a:pPr marL="928116" lvl="1" indent="-342900" algn="l">
              <a:lnSpc>
                <a:spcPct val="90000"/>
              </a:lnSpc>
              <a:buClr>
                <a:schemeClr val="accent1"/>
              </a:buClr>
              <a:buFont typeface="Wingdings" panose="05000000000000000000" pitchFamily="2" charset="2"/>
              <a:buChar char="q"/>
              <a:defRPr/>
            </a:pPr>
            <a:r>
              <a:rPr lang="en-US" sz="2000" dirty="0" smtClean="0">
                <a:latin typeface="Palatino Linotype" panose="02040502050505030304" pitchFamily="18" charset="0"/>
              </a:rPr>
              <a:t>Compliance with previous monitoring or audit findings</a:t>
            </a:r>
          </a:p>
          <a:p>
            <a:pPr marL="585216" lvl="1" algn="l">
              <a:lnSpc>
                <a:spcPct val="90000"/>
              </a:lnSpc>
              <a:buClr>
                <a:schemeClr val="accent1"/>
              </a:buClr>
              <a:defRPr/>
            </a:pPr>
            <a:endParaRPr lang="en-US" sz="2000" dirty="0">
              <a:latin typeface="Palatino Linotype" panose="02040502050505030304" pitchFamily="18" charset="0"/>
            </a:endParaRPr>
          </a:p>
          <a:p>
            <a:pPr marL="480060" indent="-342900" algn="l">
              <a:lnSpc>
                <a:spcPct val="90000"/>
              </a:lnSpc>
              <a:buFont typeface="Wingdings" pitchFamily="2" charset="2"/>
              <a:buChar char="Ø"/>
              <a:defRPr/>
            </a:pPr>
            <a:r>
              <a:rPr lang="en-US" sz="2200" b="1" dirty="0" smtClean="0">
                <a:latin typeface="Palatino Linotype" panose="02040502050505030304" pitchFamily="18" charset="0"/>
              </a:rPr>
              <a:t>Final </a:t>
            </a:r>
            <a:r>
              <a:rPr lang="en-US" sz="2200" b="1" dirty="0">
                <a:latin typeface="Palatino Linotype" panose="02040502050505030304" pitchFamily="18" charset="0"/>
              </a:rPr>
              <a:t>Date For Reimbursement and Reporting</a:t>
            </a:r>
          </a:p>
          <a:p>
            <a:pPr marL="928116" lvl="1" indent="-342900" algn="l">
              <a:lnSpc>
                <a:spcPct val="90000"/>
              </a:lnSpc>
              <a:buClr>
                <a:schemeClr val="accent1"/>
              </a:buClr>
              <a:buFont typeface="Wingdings" panose="05000000000000000000" pitchFamily="2" charset="2"/>
              <a:buChar char="q"/>
              <a:defRPr/>
            </a:pPr>
            <a:r>
              <a:rPr lang="en-US" sz="2000" dirty="0">
                <a:latin typeface="Palatino Linotype" panose="02040502050505030304" pitchFamily="18" charset="0"/>
              </a:rPr>
              <a:t>All </a:t>
            </a:r>
            <a:r>
              <a:rPr lang="en-US" sz="2000" dirty="0" smtClean="0">
                <a:latin typeface="Palatino Linotype" panose="02040502050505030304" pitchFamily="18" charset="0"/>
              </a:rPr>
              <a:t>reimbursement requests and reports </a:t>
            </a:r>
            <a:r>
              <a:rPr lang="en-US" sz="2000" u="sng" dirty="0" smtClean="0">
                <a:solidFill>
                  <a:srgbClr val="FF0000"/>
                </a:solidFill>
                <a:latin typeface="Palatino Linotype" panose="02040502050505030304" pitchFamily="18" charset="0"/>
              </a:rPr>
              <a:t>must</a:t>
            </a:r>
            <a:r>
              <a:rPr lang="en-US" sz="2000" dirty="0" smtClean="0">
                <a:latin typeface="Palatino Linotype" panose="02040502050505030304" pitchFamily="18" charset="0"/>
              </a:rPr>
              <a:t> </a:t>
            </a:r>
            <a:r>
              <a:rPr lang="en-US" sz="2000" dirty="0">
                <a:latin typeface="Palatino Linotype" panose="02040502050505030304" pitchFamily="18" charset="0"/>
              </a:rPr>
              <a:t>be submitted </a:t>
            </a:r>
            <a:r>
              <a:rPr lang="en-US" sz="2000" dirty="0" smtClean="0">
                <a:latin typeface="Palatino Linotype" panose="02040502050505030304" pitchFamily="18" charset="0"/>
              </a:rPr>
              <a:t>by </a:t>
            </a:r>
            <a:r>
              <a:rPr lang="en-US" sz="2000" u="sng" dirty="0" smtClean="0">
                <a:solidFill>
                  <a:srgbClr val="FF0000"/>
                </a:solidFill>
                <a:latin typeface="Palatino Linotype" panose="02040502050505030304" pitchFamily="18" charset="0"/>
              </a:rPr>
              <a:t>agreement deadline</a:t>
            </a:r>
            <a:endParaRPr lang="en-US" sz="2000" b="1" u="sng" dirty="0">
              <a:solidFill>
                <a:srgbClr val="FF0000"/>
              </a:solidFill>
              <a:latin typeface="Palatino Linotype" panose="02040502050505030304" pitchFamily="18" charset="0"/>
            </a:endParaRPr>
          </a:p>
        </p:txBody>
      </p:sp>
      <p:sp>
        <p:nvSpPr>
          <p:cNvPr id="2" name="Title 1"/>
          <p:cNvSpPr>
            <a:spLocks noGrp="1"/>
          </p:cNvSpPr>
          <p:nvPr>
            <p:ph type="title"/>
          </p:nvPr>
        </p:nvSpPr>
        <p:spPr>
          <a:xfrm>
            <a:off x="457200" y="274638"/>
            <a:ext cx="8229600" cy="792162"/>
          </a:xfrm>
        </p:spPr>
        <p:txBody>
          <a:bodyPr>
            <a:normAutofit/>
          </a:bodyPr>
          <a:lstStyle/>
          <a:p>
            <a:r>
              <a:rPr lang="en-US" sz="2800" b="1" dirty="0"/>
              <a:t>Reimbursement Responsibilities</a:t>
            </a:r>
          </a:p>
        </p:txBody>
      </p:sp>
    </p:spTree>
    <p:extLst>
      <p:ext uri="{BB962C8B-B14F-4D97-AF65-F5344CB8AC3E}">
        <p14:creationId xmlns:p14="http://schemas.microsoft.com/office/powerpoint/2010/main" val="3536786241"/>
      </p:ext>
    </p:extLst>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6"/>
          <p:cNvGraphicFramePr>
            <a:graphicFrameLocks noChangeAspect="1"/>
          </p:cNvGraphicFramePr>
          <p:nvPr>
            <p:extLst>
              <p:ext uri="{D42A27DB-BD31-4B8C-83A1-F6EECF244321}">
                <p14:modId xmlns:p14="http://schemas.microsoft.com/office/powerpoint/2010/main" val="3567201582"/>
              </p:ext>
            </p:extLst>
          </p:nvPr>
        </p:nvGraphicFramePr>
        <p:xfrm>
          <a:off x="762000" y="1447800"/>
          <a:ext cx="7657690" cy="4875424"/>
        </p:xfrm>
        <a:graphic>
          <a:graphicData uri="http://schemas.openxmlformats.org/presentationml/2006/ole">
            <mc:AlternateContent xmlns:mc="http://schemas.openxmlformats.org/markup-compatibility/2006">
              <mc:Choice xmlns:v="urn:schemas-microsoft-com:vml" Requires="v">
                <p:oleObj spid="_x0000_s1135" name="Acrobat Document" r:id="rId6" imgW="6885000" imgH="8910000" progId="AcroExch.Document.DC">
                  <p:embed/>
                </p:oleObj>
              </mc:Choice>
              <mc:Fallback>
                <p:oleObj name="Acrobat Document" r:id="rId6" imgW="6885000" imgH="8910000" progId="AcroExch.Document.DC">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447800"/>
                        <a:ext cx="7657690" cy="4875424"/>
                      </a:xfrm>
                      <a:prstGeom prst="rect">
                        <a:avLst/>
                      </a:prstGeom>
                      <a:noFill/>
                      <a:extLst/>
                    </p:spPr>
                  </p:pic>
                </p:oleObj>
              </mc:Fallback>
            </mc:AlternateContent>
          </a:graphicData>
        </a:graphic>
      </p:graphicFrame>
      <p:sp>
        <p:nvSpPr>
          <p:cNvPr id="2" name="TextBox 1"/>
          <p:cNvSpPr txBox="1"/>
          <p:nvPr/>
        </p:nvSpPr>
        <p:spPr>
          <a:xfrm>
            <a:off x="554182" y="357187"/>
            <a:ext cx="7980218" cy="515926"/>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lnSpcReduction="10000"/>
          </a:bodyPr>
          <a:lstStyle>
            <a:lvl1pPr algn="ctr">
              <a:spcBef>
                <a:spcPts val="400"/>
              </a:spcBef>
              <a:buNone/>
              <a:defRPr sz="2800" b="1" cap="all" spc="0" baseline="0">
                <a:solidFill>
                  <a:schemeClr val="bg1">
                    <a:lumMod val="75000"/>
                    <a:lumOff val="25000"/>
                  </a:schemeClr>
                </a:solidFill>
                <a:effectLst/>
                <a:latin typeface="+mj-lt"/>
                <a:ea typeface="+mj-ea"/>
                <a:cs typeface="Tunga" pitchFamily="2"/>
              </a:defRPr>
            </a:lvl1pPr>
          </a:lstStyle>
          <a:p>
            <a:r>
              <a:rPr lang="en-US" dirty="0"/>
              <a:t>Reimbursement Request </a:t>
            </a:r>
          </a:p>
        </p:txBody>
      </p:sp>
      <p:pic>
        <p:nvPicPr>
          <p:cNvPr id="3" name="ESG Final.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40920765"/>
      </p:ext>
    </p:extLst>
  </p:cSld>
  <p:clrMapOvr>
    <a:masterClrMapping/>
  </p:clrMapOvr>
  <mc:AlternateContent xmlns:mc="http://schemas.openxmlformats.org/markup-compatibility/2006" xmlns:p14="http://schemas.microsoft.com/office/powerpoint/2010/main">
    <mc:Choice Requires="p14">
      <p:transition spd="slow" p14:dur="2000" advTm="13429"/>
    </mc:Choice>
    <mc:Fallback xmlns="">
      <p:transition spd="slow" advTm="1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04800"/>
            <a:ext cx="7827818" cy="500063"/>
          </a:xfrm>
        </p:spPr>
        <p:txBody>
          <a:bodyPr>
            <a:noAutofit/>
          </a:bodyPr>
          <a:lstStyle/>
          <a:p>
            <a:pPr eaLnBrk="0" fontAlgn="base" hangingPunct="0">
              <a:spcAft>
                <a:spcPct val="0"/>
              </a:spcAft>
              <a:defRPr/>
            </a:pPr>
            <a:r>
              <a:rPr kumimoji="1" lang="en-US" sz="3700" b="1" dirty="0">
                <a:cs typeface="Arial" charset="0"/>
              </a:rPr>
              <a:t/>
            </a:r>
            <a:br>
              <a:rPr kumimoji="1" lang="en-US" sz="3700" b="1" dirty="0">
                <a:cs typeface="Arial" charset="0"/>
              </a:rPr>
            </a:br>
            <a:r>
              <a:rPr lang="en-US" sz="3500" cap="all" dirty="0">
                <a:solidFill>
                  <a:schemeClr val="accent1">
                    <a:lumMod val="75000"/>
                  </a:schemeClr>
                </a:solidFill>
              </a:rPr>
              <a:t>Summary Sheet</a:t>
            </a:r>
            <a:br>
              <a:rPr lang="en-US" sz="3500" cap="all" dirty="0">
                <a:solidFill>
                  <a:schemeClr val="accent1">
                    <a:lumMod val="75000"/>
                  </a:schemeClr>
                </a:solidFill>
              </a:rPr>
            </a:br>
            <a:endParaRPr lang="en-US" sz="3500" cap="all" dirty="0">
              <a:solidFill>
                <a:schemeClr val="accent1">
                  <a:lumMod val="75000"/>
                </a:schemeClr>
              </a:solidFill>
            </a:endParaRPr>
          </a:p>
        </p:txBody>
      </p:sp>
      <p:graphicFrame>
        <p:nvGraphicFramePr>
          <p:cNvPr id="108728" name="Group 184"/>
          <p:cNvGraphicFramePr>
            <a:graphicFrameLocks noGrp="1"/>
          </p:cNvGraphicFramePr>
          <p:nvPr>
            <p:ph type="tbl" idx="1"/>
            <p:extLst>
              <p:ext uri="{D42A27DB-BD31-4B8C-83A1-F6EECF244321}">
                <p14:modId xmlns:p14="http://schemas.microsoft.com/office/powerpoint/2010/main" val="531770152"/>
              </p:ext>
            </p:extLst>
          </p:nvPr>
        </p:nvGraphicFramePr>
        <p:xfrm>
          <a:off x="762000" y="1449264"/>
          <a:ext cx="7620000" cy="4986179"/>
        </p:xfrm>
        <a:graphic>
          <a:graphicData uri="http://schemas.openxmlformats.org/drawingml/2006/table">
            <a:tbl>
              <a:tblPr/>
              <a:tblGrid>
                <a:gridCol w="1341120"/>
                <a:gridCol w="2743201"/>
                <a:gridCol w="1889761"/>
                <a:gridCol w="1645918"/>
              </a:tblGrid>
              <a:tr h="625472">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400" b="1" i="0" u="none" strike="noStrike" cap="none" normalizeH="0" baseline="0" dirty="0" smtClean="0">
                          <a:ln>
                            <a:noFill/>
                          </a:ln>
                          <a:solidFill>
                            <a:srgbClr val="FFFFFF"/>
                          </a:solidFill>
                          <a:effectLst/>
                          <a:latin typeface="Comic Sans MS" pitchFamily="66" charset="0"/>
                          <a:cs typeface="Times New Roman" pitchFamily="18" charset="0"/>
                        </a:rPr>
                        <a:t>Date</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400" b="1" i="0" u="none" strike="noStrike" cap="none" normalizeH="0" baseline="0" dirty="0" smtClean="0">
                          <a:ln>
                            <a:noFill/>
                          </a:ln>
                          <a:solidFill>
                            <a:srgbClr val="FFFFFF"/>
                          </a:solidFill>
                          <a:effectLst/>
                          <a:latin typeface="Comic Sans MS" pitchFamily="66" charset="0"/>
                          <a:cs typeface="Times New Roman" pitchFamily="18" charset="0"/>
                        </a:rPr>
                        <a:t>Description</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400" b="1" i="0" u="none" strike="noStrike" cap="none" normalizeH="0" baseline="0" dirty="0" smtClean="0">
                          <a:ln>
                            <a:noFill/>
                          </a:ln>
                          <a:solidFill>
                            <a:srgbClr val="FFFFFF"/>
                          </a:solidFill>
                          <a:effectLst/>
                          <a:latin typeface="Comic Sans MS" pitchFamily="66" charset="0"/>
                          <a:cs typeface="Times New Roman" pitchFamily="18" charset="0"/>
                        </a:rPr>
                        <a:t>Check Number</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400" b="1" i="0" u="none" strike="noStrike" cap="none" normalizeH="0" baseline="0" dirty="0" smtClean="0">
                          <a:ln>
                            <a:noFill/>
                          </a:ln>
                          <a:solidFill>
                            <a:srgbClr val="FFFFFF"/>
                          </a:solidFill>
                          <a:effectLst/>
                          <a:latin typeface="Comic Sans MS" pitchFamily="66" charset="0"/>
                          <a:cs typeface="Times New Roman" pitchFamily="18" charset="0"/>
                        </a:rPr>
                        <a:t>Amount</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r h="687814">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7/1/XX</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Space Cost Rent</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1601</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$1,200.00</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r h="393526">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7/23/XX</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F3F3"/>
                    </a:solidFill>
                  </a:tcPr>
                </a:tc>
                <a:tc>
                  <a:txBody>
                    <a:bodyPr/>
                    <a:lstStyle/>
                    <a:p>
                      <a:pPr marL="0" marR="0" lvl="0" indent="0" algn="l"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Maintenance </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F3F3"/>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1602</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F3F3"/>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$199.04</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F3F3"/>
                    </a:solidFill>
                  </a:tcPr>
                </a:tc>
              </a:tr>
              <a:tr h="689322">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7/30/XX</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SCE –Utilities    </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1603</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$125.00</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r h="566976">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7/31/XX</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F3F3"/>
                    </a:solidFill>
                  </a:tcPr>
                </a:tc>
                <a:tc>
                  <a:txBody>
                    <a:bodyPr/>
                    <a:lstStyle/>
                    <a:p>
                      <a:pPr marL="0" marR="0" lvl="0" indent="0" algn="l"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The Gas Co- Utilities  </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F3F3"/>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1604</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F3F3"/>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$94.82</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F3F3"/>
                    </a:solidFill>
                  </a:tcPr>
                </a:tc>
              </a:tr>
              <a:tr h="1457709">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7/31/XX</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Sarah Smith, Program Mgr</a:t>
                      </a:r>
                    </a:p>
                    <a:p>
                      <a:pPr marL="0" marR="0" lvl="0" indent="0" algn="l"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Salaries for direct services </a:t>
                      </a:r>
                    </a:p>
                    <a:p>
                      <a:pPr marL="0" marR="0" lvl="0" indent="0" algn="l"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Periods 7/1/YR-7/31/YR</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1. Signed     Timesheets</a:t>
                      </a:r>
                    </a:p>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2. Payroll Pmt</a:t>
                      </a:r>
                    </a:p>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 </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600" b="0" i="0" u="none" strike="noStrike" cap="none" normalizeH="0" baseline="0" dirty="0" smtClean="0">
                          <a:ln>
                            <a:noFill/>
                          </a:ln>
                          <a:solidFill>
                            <a:srgbClr val="000000"/>
                          </a:solidFill>
                          <a:effectLst/>
                          <a:latin typeface="Comic Sans MS" pitchFamily="66" charset="0"/>
                          <a:cs typeface="Times New Roman" pitchFamily="18" charset="0"/>
                        </a:rPr>
                        <a:t>$3,500.00</a:t>
                      </a:r>
                      <a:endParaRPr kumimoji="1" lang="en-US" sz="2200" b="0" i="0" u="none" strike="noStrike" cap="none" normalizeH="0" baseline="0" dirty="0" smtClean="0">
                        <a:ln>
                          <a:noFill/>
                        </a:ln>
                        <a:solidFill>
                          <a:schemeClr val="tx1"/>
                        </a:solidFill>
                        <a:effectLst/>
                        <a:latin typeface="Comic Sans MS" pitchFamily="66" charset="0"/>
                      </a:endParaRPr>
                    </a:p>
                  </a:txBody>
                  <a:tcPr marL="90107" marR="90107" marT="46460" marB="4646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r h="530717">
                <a:tc gridSpan="4">
                  <a:txBody>
                    <a:bodyPr/>
                    <a:lstStyle/>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400" b="1" i="0" u="none" strike="noStrike" cap="none" normalizeH="0" baseline="0" dirty="0" smtClean="0">
                          <a:ln>
                            <a:noFill/>
                          </a:ln>
                          <a:solidFill>
                            <a:srgbClr val="FFFFFF"/>
                          </a:solidFill>
                          <a:effectLst/>
                          <a:latin typeface="Comic Sans MS" pitchFamily="66" charset="0"/>
                          <a:cs typeface="Times New Roman" pitchFamily="18" charset="0"/>
                        </a:rPr>
                        <a:t>Total Reimbursement Request      </a:t>
                      </a:r>
                    </a:p>
                    <a:p>
                      <a:pPr marL="0" marR="0" lvl="0" indent="0" algn="ctr" defTabSz="912813" rtl="0" eaLnBrk="0" fontAlgn="base" latinLnBrk="0" hangingPunct="0">
                        <a:lnSpc>
                          <a:spcPct val="100000"/>
                        </a:lnSpc>
                        <a:spcBef>
                          <a:spcPct val="0"/>
                        </a:spcBef>
                        <a:spcAft>
                          <a:spcPct val="0"/>
                        </a:spcAft>
                        <a:buClrTx/>
                        <a:buSzTx/>
                        <a:buFont typeface="Times New Roman" pitchFamily="18" charset="0"/>
                        <a:buNone/>
                        <a:tabLst/>
                      </a:pPr>
                      <a:r>
                        <a:rPr kumimoji="1" lang="en-US" sz="1400" b="1" i="0" u="none" strike="noStrike" cap="none" normalizeH="0" baseline="0" dirty="0" smtClean="0">
                          <a:ln>
                            <a:noFill/>
                          </a:ln>
                          <a:solidFill>
                            <a:srgbClr val="FFFFFF"/>
                          </a:solidFill>
                          <a:effectLst/>
                          <a:latin typeface="Comic Sans MS" pitchFamily="66" charset="0"/>
                          <a:cs typeface="Times New Roman" pitchFamily="18" charset="0"/>
                        </a:rPr>
                        <a:t>     </a:t>
                      </a:r>
                      <a:r>
                        <a:rPr kumimoji="1" lang="en-US" sz="1700" b="1" i="0" u="none" strike="noStrike" cap="none" normalizeH="0" baseline="0" dirty="0" smtClean="0">
                          <a:ln>
                            <a:noFill/>
                          </a:ln>
                          <a:solidFill>
                            <a:srgbClr val="FFFFFF"/>
                          </a:solidFill>
                          <a:effectLst/>
                          <a:latin typeface="Comic Sans MS" pitchFamily="66" charset="0"/>
                          <a:cs typeface="Times New Roman" pitchFamily="18" charset="0"/>
                        </a:rPr>
                        <a:t>$ 5,118.86</a:t>
                      </a:r>
                      <a:endParaRPr kumimoji="1" lang="en-US" sz="1700" b="0" i="0" u="none" strike="noStrike" cap="none" normalizeH="0" baseline="0" dirty="0" smtClean="0">
                        <a:ln>
                          <a:noFill/>
                        </a:ln>
                        <a:solidFill>
                          <a:schemeClr val="tx1"/>
                        </a:solidFill>
                        <a:effectLst/>
                        <a:latin typeface="Comic Sans MS" pitchFamily="66" charset="0"/>
                      </a:endParaRPr>
                    </a:p>
                  </a:txBody>
                  <a:tcPr marL="90107" marR="90107" marT="46460" marB="4646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83085630"/>
      </p:ext>
    </p:extLst>
  </p:cSld>
  <p:clrMapOvr>
    <a:masterClrMapping/>
  </p:clrMapOvr>
  <p:transition advTm="18641"/>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p:nvPr/>
        </p:nvSpPr>
        <p:spPr>
          <a:xfrm>
            <a:off x="207819" y="214312"/>
            <a:ext cx="4412208" cy="928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4216" tIns="42108" rIns="84216" bIns="42108" rtlCol="0" anchor="ctr"/>
          <a:lstStyle/>
          <a:p>
            <a:pPr algn="ctr"/>
            <a:endParaRPr lang="en-US" dirty="0"/>
          </a:p>
        </p:txBody>
      </p:sp>
      <p:pic>
        <p:nvPicPr>
          <p:cNvPr id="6146" name="Picture 2" descr="http://www.checksunlimited.com/images/Products/sm/blue-classic-checks_sm.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7611" y="2087174"/>
            <a:ext cx="4075327" cy="1928813"/>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tangle 2"/>
          <p:cNvSpPr/>
          <p:nvPr/>
        </p:nvSpPr>
        <p:spPr>
          <a:xfrm>
            <a:off x="4876800" y="214312"/>
            <a:ext cx="3090262" cy="928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4216" tIns="42108" rIns="84216" bIns="42108" rtlCol="0" anchor="ctr"/>
          <a:lstStyle/>
          <a:p>
            <a:pPr algn="ctr"/>
            <a:endParaRPr lang="en-US" dirty="0"/>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12" y="1524000"/>
            <a:ext cx="4770588" cy="559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3"/>
          <p:cNvSpPr txBox="1">
            <a:spLocks noChangeArrowheads="1"/>
          </p:cNvSpPr>
          <p:nvPr/>
        </p:nvSpPr>
        <p:spPr bwMode="auto">
          <a:xfrm>
            <a:off x="1143000" y="243629"/>
            <a:ext cx="6824062" cy="1069923"/>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fontScale="97500"/>
          </a:bodyPr>
          <a:lstStyle>
            <a:lvl1pPr algn="ctr" fontAlgn="auto">
              <a:spcBef>
                <a:spcPts val="400"/>
              </a:spcBef>
              <a:spcAft>
                <a:spcPts val="0"/>
              </a:spcAft>
              <a:buNone/>
              <a:defRPr sz="3200" b="1" cap="all" spc="0" baseline="0">
                <a:solidFill>
                  <a:schemeClr val="bg1">
                    <a:lumMod val="75000"/>
                    <a:lumOff val="25000"/>
                  </a:schemeClr>
                </a:solidFill>
                <a:effectLst/>
                <a:latin typeface="+mj-lt"/>
                <a:ea typeface="+mj-ea"/>
                <a:cs typeface="Tunga" pitchFamily="2"/>
              </a:defRPr>
            </a:lvl1pPr>
          </a:lstStyle>
          <a:p>
            <a:r>
              <a:rPr lang="en-US" sz="2800" dirty="0"/>
              <a:t>INVOICE and </a:t>
            </a:r>
            <a:r>
              <a:rPr lang="en-US" sz="2800" dirty="0" smtClean="0"/>
              <a:t>Cancelled </a:t>
            </a:r>
            <a:r>
              <a:rPr lang="en-US" sz="2800" dirty="0"/>
              <a:t>CHECK  </a:t>
            </a:r>
          </a:p>
        </p:txBody>
      </p:sp>
      <p:sp>
        <p:nvSpPr>
          <p:cNvPr id="4" name="TextBox 3"/>
          <p:cNvSpPr txBox="1"/>
          <p:nvPr/>
        </p:nvSpPr>
        <p:spPr>
          <a:xfrm>
            <a:off x="5417476" y="2743200"/>
            <a:ext cx="2008909" cy="192760"/>
          </a:xfrm>
          <a:prstGeom prst="rect">
            <a:avLst/>
          </a:prstGeom>
          <a:noFill/>
        </p:spPr>
        <p:txBody>
          <a:bodyPr wrap="square" lIns="84216" tIns="42108" rIns="84216" bIns="42108" rtlCol="0">
            <a:spAutoFit/>
          </a:bodyPr>
          <a:lstStyle/>
          <a:p>
            <a:r>
              <a:rPr lang="en-US" sz="700" dirty="0">
                <a:solidFill>
                  <a:schemeClr val="bg1"/>
                </a:solidFill>
              </a:rPr>
              <a:t>Solutions Gardening</a:t>
            </a:r>
          </a:p>
        </p:txBody>
      </p:sp>
      <p:sp>
        <p:nvSpPr>
          <p:cNvPr id="13" name="TextBox 12"/>
          <p:cNvSpPr txBox="1"/>
          <p:nvPr/>
        </p:nvSpPr>
        <p:spPr>
          <a:xfrm>
            <a:off x="5093543" y="2955200"/>
            <a:ext cx="2008909" cy="192760"/>
          </a:xfrm>
          <a:prstGeom prst="rect">
            <a:avLst/>
          </a:prstGeom>
          <a:noFill/>
        </p:spPr>
        <p:txBody>
          <a:bodyPr wrap="square" lIns="84216" tIns="42108" rIns="84216" bIns="42108" rtlCol="0">
            <a:spAutoFit/>
          </a:bodyPr>
          <a:lstStyle/>
          <a:p>
            <a:r>
              <a:rPr lang="en-US" sz="700" dirty="0">
                <a:latin typeface="Segoe Script" pitchFamily="34" charset="0"/>
              </a:rPr>
              <a:t>One </a:t>
            </a:r>
            <a:r>
              <a:rPr lang="en-US" sz="700" dirty="0">
                <a:solidFill>
                  <a:schemeClr val="bg1"/>
                </a:solidFill>
                <a:latin typeface="Segoe Script" pitchFamily="34" charset="0"/>
              </a:rPr>
              <a:t>Hundred</a:t>
            </a:r>
            <a:r>
              <a:rPr lang="en-US" sz="700" dirty="0">
                <a:latin typeface="Segoe Script" pitchFamily="34" charset="0"/>
              </a:rPr>
              <a:t> </a:t>
            </a:r>
            <a:r>
              <a:rPr lang="en-US" sz="700" dirty="0">
                <a:solidFill>
                  <a:schemeClr val="bg1"/>
                </a:solidFill>
                <a:latin typeface="Segoe Script" pitchFamily="34" charset="0"/>
              </a:rPr>
              <a:t>only 00/100</a:t>
            </a:r>
          </a:p>
        </p:txBody>
      </p:sp>
      <p:sp>
        <p:nvSpPr>
          <p:cNvPr id="14" name="TextBox 13"/>
          <p:cNvSpPr txBox="1"/>
          <p:nvPr/>
        </p:nvSpPr>
        <p:spPr>
          <a:xfrm>
            <a:off x="7045385" y="2362200"/>
            <a:ext cx="762000" cy="192760"/>
          </a:xfrm>
          <a:prstGeom prst="rect">
            <a:avLst/>
          </a:prstGeom>
          <a:noFill/>
        </p:spPr>
        <p:txBody>
          <a:bodyPr wrap="square" lIns="84216" tIns="42108" rIns="84216" bIns="42108" rtlCol="0">
            <a:spAutoFit/>
          </a:bodyPr>
          <a:lstStyle/>
          <a:p>
            <a:r>
              <a:rPr lang="en-US" sz="700" dirty="0">
                <a:solidFill>
                  <a:schemeClr val="bg1"/>
                </a:solidFill>
              </a:rPr>
              <a:t>07/12/20XX</a:t>
            </a:r>
          </a:p>
        </p:txBody>
      </p:sp>
      <p:sp>
        <p:nvSpPr>
          <p:cNvPr id="15" name="TextBox 14"/>
          <p:cNvSpPr txBox="1"/>
          <p:nvPr/>
        </p:nvSpPr>
        <p:spPr>
          <a:xfrm>
            <a:off x="6917835" y="3429000"/>
            <a:ext cx="1593273" cy="192760"/>
          </a:xfrm>
          <a:prstGeom prst="rect">
            <a:avLst/>
          </a:prstGeom>
          <a:noFill/>
        </p:spPr>
        <p:txBody>
          <a:bodyPr wrap="square" lIns="84216" tIns="42108" rIns="84216" bIns="42108" rtlCol="0">
            <a:spAutoFit/>
          </a:bodyPr>
          <a:lstStyle/>
          <a:p>
            <a:r>
              <a:rPr lang="en-US" sz="700" dirty="0">
                <a:solidFill>
                  <a:schemeClr val="bg1"/>
                </a:solidFill>
                <a:latin typeface="Script MT Bold" pitchFamily="66" charset="0"/>
              </a:rPr>
              <a:t>John Doe</a:t>
            </a:r>
          </a:p>
        </p:txBody>
      </p:sp>
      <p:sp>
        <p:nvSpPr>
          <p:cNvPr id="16" name="TextBox 15"/>
          <p:cNvSpPr txBox="1"/>
          <p:nvPr/>
        </p:nvSpPr>
        <p:spPr>
          <a:xfrm>
            <a:off x="7772400" y="2743200"/>
            <a:ext cx="618125" cy="192760"/>
          </a:xfrm>
          <a:prstGeom prst="rect">
            <a:avLst/>
          </a:prstGeom>
          <a:noFill/>
        </p:spPr>
        <p:txBody>
          <a:bodyPr wrap="square" lIns="84216" tIns="42108" rIns="84216" bIns="42108" rtlCol="0">
            <a:spAutoFit/>
          </a:bodyPr>
          <a:lstStyle/>
          <a:p>
            <a:r>
              <a:rPr lang="en-US" sz="700" dirty="0">
                <a:solidFill>
                  <a:schemeClr val="bg1"/>
                </a:solidFill>
              </a:rPr>
              <a:t>$100.00</a:t>
            </a:r>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4628818" y="4437997"/>
            <a:ext cx="4219755" cy="175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780284"/>
      </p:ext>
    </p:extLst>
  </p:cSld>
  <p:clrMapOvr>
    <a:masterClrMapping/>
  </p:clrMapOvr>
  <mc:AlternateContent xmlns:mc="http://schemas.openxmlformats.org/markup-compatibility/2006" xmlns:p14="http://schemas.microsoft.com/office/powerpoint/2010/main">
    <mc:Choice Requires="p14">
      <p:transition spd="slow" p14:dur="2000" advTm="4580"/>
    </mc:Choice>
    <mc:Fallback xmlns="">
      <p:transition spd="slow" advTm="458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hecksunlimited.com/images/Products/sm/zen-checks_sm.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818" y="751980"/>
            <a:ext cx="4156364" cy="1928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459313755"/>
              </p:ext>
            </p:extLst>
          </p:nvPr>
        </p:nvGraphicFramePr>
        <p:xfrm>
          <a:off x="118753" y="142875"/>
          <a:ext cx="4581897" cy="6256800"/>
        </p:xfrm>
        <a:graphic>
          <a:graphicData uri="http://schemas.openxmlformats.org/drawingml/2006/table">
            <a:tbl>
              <a:tblPr>
                <a:tableStyleId>{5C22544A-7EE6-4342-B048-85BDC9FD1C3A}</a:tableStyleId>
              </a:tblPr>
              <a:tblGrid>
                <a:gridCol w="710145"/>
                <a:gridCol w="1575939"/>
                <a:gridCol w="846337"/>
                <a:gridCol w="729603"/>
                <a:gridCol w="719873"/>
              </a:tblGrid>
              <a:tr h="89073">
                <a:tc>
                  <a:txBody>
                    <a:bodyPr/>
                    <a:lstStyle/>
                    <a:p>
                      <a:pPr algn="l" fontAlgn="b"/>
                      <a:endParaRPr lang="en-US" sz="600" b="0" i="0" u="none" strike="noStrike" dirty="0">
                        <a:effectLst/>
                        <a:latin typeface="Arial"/>
                      </a:endParaRPr>
                    </a:p>
                  </a:txBody>
                  <a:tcPr marL="60862" marR="0" marT="0" marB="0"/>
                </a:tc>
                <a:tc>
                  <a:txBody>
                    <a:bodyPr/>
                    <a:lstStyle/>
                    <a:p>
                      <a:pPr algn="l" fontAlgn="b"/>
                      <a:endParaRPr lang="en-US" sz="600" b="0" i="0" u="none" strike="noStrike" dirty="0">
                        <a:effectLst/>
                        <a:latin typeface="Arial"/>
                      </a:endParaRPr>
                    </a:p>
                  </a:txBody>
                  <a:tcPr marL="60862" marR="0" marT="0" marB="0" anchor="b"/>
                </a:tc>
                <a:tc>
                  <a:txBody>
                    <a:bodyPr/>
                    <a:lstStyle/>
                    <a:p>
                      <a:pPr algn="ctr" fontAlgn="b"/>
                      <a:endParaRPr lang="en-US" sz="600" b="0" i="0" u="none" strike="noStrike" dirty="0">
                        <a:effectLst/>
                        <a:latin typeface="Arial"/>
                      </a:endParaRPr>
                    </a:p>
                  </a:txBody>
                  <a:tcPr marL="0"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r>
              <a:tr h="1027959">
                <a:tc>
                  <a:txBody>
                    <a:bodyPr/>
                    <a:lstStyle/>
                    <a:p>
                      <a:pPr algn="ctr" fontAlgn="b"/>
                      <a:endParaRPr lang="en-US" sz="600" b="0" i="1" u="none" strike="noStrike" dirty="0">
                        <a:solidFill>
                          <a:srgbClr val="5A342E"/>
                        </a:solidFill>
                        <a:effectLst/>
                        <a:latin typeface="Arial"/>
                      </a:endParaRPr>
                    </a:p>
                  </a:txBody>
                  <a:tcPr marL="0" marR="0" marT="0" marB="0" anchor="b"/>
                </a:tc>
                <a:tc>
                  <a:txBody>
                    <a:bodyPr/>
                    <a:lstStyle/>
                    <a:p>
                      <a:pPr algn="ctr" fontAlgn="b"/>
                      <a:endParaRPr lang="en-US" sz="600" b="0" i="1" u="none" strike="noStrike" dirty="0">
                        <a:solidFill>
                          <a:srgbClr val="5A342E"/>
                        </a:solidFill>
                        <a:effectLst/>
                        <a:latin typeface="Arial"/>
                      </a:endParaRPr>
                    </a:p>
                  </a:txBody>
                  <a:tcPr marL="0" marR="0" marT="0" marB="0" anchor="b"/>
                </a:tc>
                <a:tc>
                  <a:txBody>
                    <a:bodyPr/>
                    <a:lstStyle/>
                    <a:p>
                      <a:pPr algn="ctr" fontAlgn="b"/>
                      <a:endParaRPr lang="en-US" sz="600" b="0" i="0" u="none" strike="noStrike" dirty="0">
                        <a:effectLst/>
                        <a:latin typeface="Arial"/>
                      </a:endParaRPr>
                    </a:p>
                  </a:txBody>
                  <a:tcPr marL="0" marR="0" marT="0" marB="0" anchor="b"/>
                </a:tc>
                <a:tc gridSpan="2">
                  <a:txBody>
                    <a:bodyPr/>
                    <a:lstStyle/>
                    <a:p>
                      <a:pPr algn="l" fontAlgn="ctr"/>
                      <a:r>
                        <a:rPr lang="en-US" sz="1400" u="none" strike="noStrike" dirty="0">
                          <a:effectLst/>
                        </a:rPr>
                        <a:t>INVOICE</a:t>
                      </a:r>
                      <a:endParaRPr lang="en-US" sz="1400" b="0" i="0" u="none" strike="noStrike" dirty="0">
                        <a:solidFill>
                          <a:srgbClr val="AD8F67"/>
                        </a:solidFill>
                        <a:effectLst/>
                        <a:latin typeface="Arial"/>
                      </a:endParaRPr>
                    </a:p>
                  </a:txBody>
                  <a:tcPr marL="0" marR="0" marT="0" marB="0" anchor="ctr"/>
                </a:tc>
                <a:tc hMerge="1">
                  <a:txBody>
                    <a:bodyPr/>
                    <a:lstStyle/>
                    <a:p>
                      <a:endParaRPr lang="en-US"/>
                    </a:p>
                  </a:txBody>
                  <a:tcPr/>
                </a:tc>
              </a:tr>
              <a:tr h="122205">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ctr" fontAlgn="b"/>
                      <a:endParaRPr lang="en-US" sz="600" b="0" i="0" u="none" strike="noStrike" dirty="0">
                        <a:effectLst/>
                        <a:latin typeface="Arial"/>
                      </a:endParaRPr>
                    </a:p>
                  </a:txBody>
                  <a:tcPr marL="0"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r>
              <a:tr h="122205">
                <a:tc>
                  <a:txBody>
                    <a:bodyPr/>
                    <a:lstStyle/>
                    <a:p>
                      <a:pPr algn="l" fontAlgn="b"/>
                      <a:endParaRPr lang="en-US" sz="600" b="0" i="0" u="none" strike="noStrike" dirty="0">
                        <a:solidFill>
                          <a:srgbClr val="47524B"/>
                        </a:solidFill>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ctr" fontAlgn="b"/>
                      <a:endParaRPr lang="en-US" sz="600" b="0" i="0" u="none" strike="noStrike" dirty="0">
                        <a:effectLst/>
                        <a:latin typeface="Arial"/>
                      </a:endParaRPr>
                    </a:p>
                  </a:txBody>
                  <a:tcPr marL="0" marR="0" marT="0" marB="0" anchor="b"/>
                </a:tc>
                <a:tc>
                  <a:txBody>
                    <a:bodyPr/>
                    <a:lstStyle/>
                    <a:p>
                      <a:pPr algn="r" fontAlgn="b"/>
                      <a:r>
                        <a:rPr lang="en-US" sz="500" u="none" strike="noStrike" dirty="0">
                          <a:effectLst/>
                        </a:rPr>
                        <a:t>Date</a:t>
                      </a:r>
                      <a:endParaRPr lang="en-US" sz="500" b="1" i="0" u="none" strike="noStrike" dirty="0">
                        <a:effectLst/>
                        <a:latin typeface="Arial"/>
                      </a:endParaRPr>
                    </a:p>
                  </a:txBody>
                  <a:tcPr marL="0" marR="60862" marT="0" marB="0" anchor="b"/>
                </a:tc>
                <a:tc>
                  <a:txBody>
                    <a:bodyPr/>
                    <a:lstStyle/>
                    <a:p>
                      <a:pPr algn="r" fontAlgn="ctr"/>
                      <a:r>
                        <a:rPr lang="en-US" sz="600" u="none" strike="noStrike" dirty="0">
                          <a:effectLst/>
                        </a:rPr>
                        <a:t>12/23</a:t>
                      </a:r>
                      <a:endParaRPr lang="en-US" sz="600" b="0" i="0" u="none" strike="noStrike" dirty="0">
                        <a:effectLst/>
                        <a:latin typeface="Arial"/>
                      </a:endParaRPr>
                    </a:p>
                  </a:txBody>
                  <a:tcPr marL="0" marR="60862" marT="0" marB="0" anchor="ctr"/>
                </a:tc>
              </a:tr>
              <a:tr h="122205">
                <a:tc>
                  <a:txBody>
                    <a:bodyPr/>
                    <a:lstStyle/>
                    <a:p>
                      <a:pPr algn="l" fontAlgn="b"/>
                      <a:endParaRPr lang="en-US" sz="600" b="0" i="0" u="none" strike="noStrike" dirty="0">
                        <a:solidFill>
                          <a:srgbClr val="47524B"/>
                        </a:solidFill>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ctr" fontAlgn="b"/>
                      <a:endParaRPr lang="en-US" sz="600" b="0" i="0" u="none" strike="noStrike" dirty="0">
                        <a:effectLst/>
                        <a:latin typeface="Arial"/>
                      </a:endParaRPr>
                    </a:p>
                  </a:txBody>
                  <a:tcPr marL="0" marR="0" marT="0" marB="0" anchor="b"/>
                </a:tc>
                <a:tc>
                  <a:txBody>
                    <a:bodyPr/>
                    <a:lstStyle/>
                    <a:p>
                      <a:pPr algn="r" fontAlgn="b"/>
                      <a:r>
                        <a:rPr lang="en-US" sz="500" u="none" strike="noStrike" dirty="0">
                          <a:effectLst/>
                        </a:rPr>
                        <a:t>Invoice #</a:t>
                      </a:r>
                      <a:endParaRPr lang="en-US" sz="500" b="1" i="0" u="none" strike="noStrike" dirty="0">
                        <a:effectLst/>
                        <a:latin typeface="Arial"/>
                      </a:endParaRPr>
                    </a:p>
                  </a:txBody>
                  <a:tcPr marL="0" marR="60862" marT="0" marB="0" anchor="b"/>
                </a:tc>
                <a:tc>
                  <a:txBody>
                    <a:bodyPr/>
                    <a:lstStyle/>
                    <a:p>
                      <a:pPr algn="r" fontAlgn="ctr"/>
                      <a:r>
                        <a:rPr lang="en-US" sz="600" u="none" strike="noStrike" dirty="0">
                          <a:effectLst/>
                        </a:rPr>
                        <a:t>1111</a:t>
                      </a:r>
                      <a:endParaRPr lang="en-US" sz="600" b="0" i="0" u="none" strike="noStrike" dirty="0">
                        <a:effectLst/>
                        <a:latin typeface="Arial"/>
                      </a:endParaRPr>
                    </a:p>
                  </a:txBody>
                  <a:tcPr marL="0" marR="60862" marT="0" marB="0" anchor="ctr"/>
                </a:tc>
              </a:tr>
              <a:tr h="117820">
                <a:tc>
                  <a:txBody>
                    <a:bodyPr/>
                    <a:lstStyle/>
                    <a:p>
                      <a:pPr algn="l" fontAlgn="t"/>
                      <a:endParaRPr lang="en-US" sz="600" b="0" i="0" u="none" strike="noStrike" dirty="0">
                        <a:solidFill>
                          <a:srgbClr val="47524B"/>
                        </a:solidFill>
                        <a:effectLst/>
                        <a:latin typeface="Arial"/>
                      </a:endParaRPr>
                    </a:p>
                  </a:txBody>
                  <a:tcPr marL="60862" marR="0" marT="0" marB="0"/>
                </a:tc>
                <a:tc>
                  <a:txBody>
                    <a:bodyPr/>
                    <a:lstStyle/>
                    <a:p>
                      <a:pPr algn="l" fontAlgn="t"/>
                      <a:endParaRPr lang="en-US" sz="600" b="0" i="0" u="none" strike="noStrike" dirty="0">
                        <a:effectLst/>
                        <a:latin typeface="Arial"/>
                      </a:endParaRPr>
                    </a:p>
                  </a:txBody>
                  <a:tcPr marL="60862" marR="0" marT="0" marB="0"/>
                </a:tc>
                <a:tc>
                  <a:txBody>
                    <a:bodyPr/>
                    <a:lstStyle/>
                    <a:p>
                      <a:pPr algn="l" fontAlgn="t"/>
                      <a:endParaRPr lang="en-US" sz="600" b="0" i="0" u="none" strike="noStrike" dirty="0">
                        <a:effectLst/>
                        <a:latin typeface="Arial"/>
                      </a:endParaRPr>
                    </a:p>
                  </a:txBody>
                  <a:tcPr marL="60862" marR="0" marT="0" marB="0"/>
                </a:tc>
                <a:tc>
                  <a:txBody>
                    <a:bodyPr/>
                    <a:lstStyle/>
                    <a:p>
                      <a:pPr algn="r" fontAlgn="t"/>
                      <a:r>
                        <a:rPr lang="en-US" sz="500" u="none" strike="noStrike" dirty="0">
                          <a:effectLst/>
                        </a:rPr>
                        <a:t>For:</a:t>
                      </a:r>
                      <a:endParaRPr lang="en-US" sz="500" b="1" i="0" u="none" strike="noStrike" dirty="0">
                        <a:effectLst/>
                        <a:latin typeface="Arial"/>
                      </a:endParaRPr>
                    </a:p>
                  </a:txBody>
                  <a:tcPr marL="0" marR="60862" marT="0" marB="0"/>
                </a:tc>
                <a:tc rowSpan="2">
                  <a:txBody>
                    <a:bodyPr/>
                    <a:lstStyle/>
                    <a:p>
                      <a:pPr algn="l" fontAlgn="t"/>
                      <a:r>
                        <a:rPr lang="en-US" sz="600" u="none" strike="noStrike" dirty="0">
                          <a:effectLst/>
                        </a:rPr>
                        <a:t>PO # 123456</a:t>
                      </a:r>
                      <a:endParaRPr lang="en-US" sz="600" b="0" i="0" u="none" strike="noStrike" dirty="0">
                        <a:effectLst/>
                        <a:latin typeface="Arial"/>
                      </a:endParaRPr>
                    </a:p>
                  </a:txBody>
                  <a:tcPr marL="60862" marR="0" marT="0" marB="0"/>
                </a:tc>
              </a:tr>
              <a:tr h="208468">
                <a:tc>
                  <a:txBody>
                    <a:bodyPr/>
                    <a:lstStyle/>
                    <a:p>
                      <a:pPr algn="l" fontAlgn="t"/>
                      <a:endParaRPr lang="en-US" sz="600" b="0" i="0" u="none" strike="noStrike" dirty="0">
                        <a:solidFill>
                          <a:srgbClr val="47524B"/>
                        </a:solidFill>
                        <a:effectLst/>
                        <a:latin typeface="Arial"/>
                      </a:endParaRPr>
                    </a:p>
                  </a:txBody>
                  <a:tcPr marL="60862" marR="0" marT="0" marB="0"/>
                </a:tc>
                <a:tc>
                  <a:txBody>
                    <a:bodyPr/>
                    <a:lstStyle/>
                    <a:p>
                      <a:pPr algn="l" fontAlgn="b"/>
                      <a:endParaRPr lang="en-US" sz="600" b="0" i="0" u="none" strike="noStrike" dirty="0">
                        <a:effectLst/>
                        <a:latin typeface="Arial"/>
                      </a:endParaRPr>
                    </a:p>
                  </a:txBody>
                  <a:tcPr marL="60862" marR="0" marT="0" marB="0" anchor="b"/>
                </a:tc>
                <a:tc>
                  <a:txBody>
                    <a:bodyPr/>
                    <a:lstStyle/>
                    <a:p>
                      <a:pPr algn="ctr" fontAlgn="b"/>
                      <a:endParaRPr lang="en-US" sz="600" b="0" i="0" u="none" strike="noStrike" dirty="0">
                        <a:effectLst/>
                        <a:latin typeface="Arial"/>
                      </a:endParaRPr>
                    </a:p>
                  </a:txBody>
                  <a:tcPr marL="0" marR="0" marT="0" marB="0" anchor="b"/>
                </a:tc>
                <a:tc>
                  <a:txBody>
                    <a:bodyPr/>
                    <a:lstStyle/>
                    <a:p>
                      <a:pPr algn="l" fontAlgn="b"/>
                      <a:endParaRPr lang="en-US" sz="600" b="0" i="0" u="none" strike="noStrike" dirty="0">
                        <a:effectLst/>
                        <a:latin typeface="Arial"/>
                      </a:endParaRPr>
                    </a:p>
                  </a:txBody>
                  <a:tcPr marL="60862" marR="0" marT="0" marB="0" anchor="b"/>
                </a:tc>
                <a:tc vMerge="1">
                  <a:txBody>
                    <a:bodyPr/>
                    <a:lstStyle/>
                    <a:p>
                      <a:endParaRPr lang="en-US"/>
                    </a:p>
                  </a:txBody>
                  <a:tcPr/>
                </a:tc>
              </a:tr>
              <a:tr h="122205">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ctr" fontAlgn="b"/>
                      <a:endParaRPr lang="en-US" sz="600" b="0" i="0" u="none" strike="noStrike" dirty="0">
                        <a:effectLst/>
                        <a:latin typeface="Arial"/>
                      </a:endParaRPr>
                    </a:p>
                  </a:txBody>
                  <a:tcPr marL="0"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l" fontAlgn="t"/>
                      <a:endParaRPr lang="en-US" sz="600" b="0" i="0" u="none" strike="noStrike" dirty="0">
                        <a:effectLst/>
                        <a:latin typeface="Arial"/>
                      </a:endParaRPr>
                    </a:p>
                  </a:txBody>
                  <a:tcPr marL="60862" marR="0" marT="0" marB="0"/>
                </a:tc>
              </a:tr>
              <a:tr h="142875">
                <a:tc gridSpan="5">
                  <a:txBody>
                    <a:bodyPr/>
                    <a:lstStyle/>
                    <a:p>
                      <a:pPr algn="l" fontAlgn="b"/>
                      <a:r>
                        <a:rPr lang="en-US" sz="900" u="none" strike="noStrike" dirty="0">
                          <a:effectLst/>
                        </a:rPr>
                        <a:t>Bill To:</a:t>
                      </a:r>
                      <a:endParaRPr lang="en-US" sz="900" b="1" i="0" u="none" strike="noStrike" dirty="0">
                        <a:solidFill>
                          <a:srgbClr val="FFFFFF"/>
                        </a:solidFill>
                        <a:effectLst/>
                        <a:latin typeface="Arial"/>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146">
                <a:tc gridSpan="5">
                  <a:txBody>
                    <a:bodyPr/>
                    <a:lstStyle/>
                    <a:p>
                      <a:pPr algn="l" fontAlgn="b"/>
                      <a:r>
                        <a:rPr lang="en-US" sz="1100" u="none" strike="noStrike" dirty="0">
                          <a:effectLst/>
                        </a:rPr>
                        <a:t>ABC </a:t>
                      </a:r>
                      <a:r>
                        <a:rPr lang="en-US" sz="1100" u="none" strike="noStrike" dirty="0" smtClean="0">
                          <a:effectLst/>
                        </a:rPr>
                        <a:t>Transitional</a:t>
                      </a:r>
                      <a:r>
                        <a:rPr lang="en-US" sz="1100" u="none" strike="noStrike" baseline="0" dirty="0" smtClean="0">
                          <a:effectLst/>
                        </a:rPr>
                        <a:t> Living </a:t>
                      </a:r>
                      <a:endParaRPr lang="en-US" sz="1100" b="0" i="0" u="none" strike="noStrike" dirty="0">
                        <a:effectLst/>
                        <a:latin typeface="Arial"/>
                      </a:endParaRPr>
                    </a:p>
                  </a:txBody>
                  <a:tcPr marL="60862"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146">
                <a:tc gridSpan="5">
                  <a:txBody>
                    <a:bodyPr/>
                    <a:lstStyle/>
                    <a:p>
                      <a:pPr algn="l" fontAlgn="b"/>
                      <a:r>
                        <a:rPr lang="en-US" sz="1100" u="none" strike="noStrike" dirty="0">
                          <a:effectLst/>
                        </a:rPr>
                        <a:t>123 Somewhere Street</a:t>
                      </a:r>
                      <a:endParaRPr lang="en-US" sz="1100" b="0" i="0" u="none" strike="noStrike" dirty="0">
                        <a:effectLst/>
                        <a:latin typeface="Arial"/>
                      </a:endParaRPr>
                    </a:p>
                  </a:txBody>
                  <a:tcPr marL="60862"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146">
                <a:tc gridSpan="5">
                  <a:txBody>
                    <a:bodyPr/>
                    <a:lstStyle/>
                    <a:p>
                      <a:pPr algn="l" fontAlgn="b"/>
                      <a:r>
                        <a:rPr lang="en-US" sz="1100" u="none" strike="noStrike" dirty="0">
                          <a:effectLst/>
                        </a:rPr>
                        <a:t>Suite 100</a:t>
                      </a:r>
                      <a:endParaRPr lang="en-US" sz="1100" b="0" i="0" u="none" strike="noStrike" dirty="0">
                        <a:effectLst/>
                        <a:latin typeface="Arial"/>
                      </a:endParaRPr>
                    </a:p>
                  </a:txBody>
                  <a:tcPr marL="60862"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3300">
                <a:tc gridSpan="5">
                  <a:txBody>
                    <a:bodyPr/>
                    <a:lstStyle/>
                    <a:p>
                      <a:pPr algn="l" fontAlgn="b"/>
                      <a:r>
                        <a:rPr lang="en-US" sz="1000" u="none" strike="noStrike" dirty="0">
                          <a:effectLst/>
                        </a:rPr>
                        <a:t>Riverside, CA </a:t>
                      </a:r>
                      <a:endParaRPr lang="en-US" sz="1000" b="0" i="0" u="none" strike="noStrike" dirty="0">
                        <a:effectLst/>
                        <a:latin typeface="Arial"/>
                      </a:endParaRPr>
                    </a:p>
                  </a:txBody>
                  <a:tcPr marL="60862"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3300">
                <a:tc gridSpan="5">
                  <a:txBody>
                    <a:bodyPr/>
                    <a:lstStyle/>
                    <a:p>
                      <a:pPr algn="l" fontAlgn="b"/>
                      <a:r>
                        <a:rPr lang="en-US" sz="1000" u="none" strike="noStrike" dirty="0">
                          <a:effectLst/>
                        </a:rPr>
                        <a:t>(951) 555-1163</a:t>
                      </a:r>
                      <a:endParaRPr lang="en-US" sz="1000" b="0" i="0" u="none" strike="noStrike" dirty="0">
                        <a:effectLst/>
                        <a:latin typeface="Arial"/>
                      </a:endParaRPr>
                    </a:p>
                  </a:txBody>
                  <a:tcPr marL="60862"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9073">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ctr" fontAlgn="b"/>
                      <a:endParaRPr lang="en-US" sz="600" b="0" i="0" u="none" strike="noStrike" dirty="0">
                        <a:effectLst/>
                        <a:latin typeface="Arial"/>
                      </a:endParaRPr>
                    </a:p>
                  </a:txBody>
                  <a:tcPr marL="0"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r>
              <a:tr h="251599">
                <a:tc>
                  <a:txBody>
                    <a:bodyPr/>
                    <a:lstStyle/>
                    <a:p>
                      <a:pPr algn="ctr" fontAlgn="b"/>
                      <a:r>
                        <a:rPr lang="en-US" sz="500" u="none" strike="noStrike" dirty="0">
                          <a:effectLst/>
                        </a:rPr>
                        <a:t>Quantity</a:t>
                      </a:r>
                      <a:endParaRPr lang="en-US" sz="500" b="1" i="0" u="none" strike="noStrike" dirty="0">
                        <a:solidFill>
                          <a:srgbClr val="FFFFFF"/>
                        </a:solidFill>
                        <a:effectLst/>
                        <a:latin typeface="Arial"/>
                      </a:endParaRPr>
                    </a:p>
                  </a:txBody>
                  <a:tcPr marL="0" marR="0" marT="0" marB="0" anchor="b"/>
                </a:tc>
                <a:tc>
                  <a:txBody>
                    <a:bodyPr/>
                    <a:lstStyle/>
                    <a:p>
                      <a:pPr algn="ctr" fontAlgn="b"/>
                      <a:r>
                        <a:rPr lang="en-US" sz="500" u="none" strike="noStrike" dirty="0">
                          <a:effectLst/>
                        </a:rPr>
                        <a:t>Description</a:t>
                      </a:r>
                      <a:endParaRPr lang="en-US" sz="500" b="1" i="0" u="none" strike="noStrike" dirty="0">
                        <a:solidFill>
                          <a:srgbClr val="FFFFFF"/>
                        </a:solidFill>
                        <a:effectLst/>
                        <a:latin typeface="Arial"/>
                      </a:endParaRPr>
                    </a:p>
                  </a:txBody>
                  <a:tcPr marL="0" marR="0" marT="0" marB="0" anchor="b"/>
                </a:tc>
                <a:tc>
                  <a:txBody>
                    <a:bodyPr/>
                    <a:lstStyle/>
                    <a:p>
                      <a:pPr algn="ctr" fontAlgn="b"/>
                      <a:r>
                        <a:rPr lang="en-US" sz="500" u="none" strike="noStrike" dirty="0">
                          <a:effectLst/>
                        </a:rPr>
                        <a:t>Unit price</a:t>
                      </a:r>
                      <a:endParaRPr lang="en-US" sz="500" b="1" i="0" u="none" strike="noStrike" dirty="0">
                        <a:solidFill>
                          <a:srgbClr val="FFFFFF"/>
                        </a:solidFill>
                        <a:effectLst/>
                        <a:latin typeface="Arial"/>
                      </a:endParaRPr>
                    </a:p>
                  </a:txBody>
                  <a:tcPr marL="0" marR="0" marT="0" marB="0" anchor="b"/>
                </a:tc>
                <a:tc>
                  <a:txBody>
                    <a:bodyPr/>
                    <a:lstStyle/>
                    <a:p>
                      <a:pPr algn="ctr" fontAlgn="b"/>
                      <a:r>
                        <a:rPr lang="en-US" sz="500" u="none" strike="noStrike" dirty="0">
                          <a:effectLst/>
                        </a:rPr>
                        <a:t>Amount</a:t>
                      </a:r>
                      <a:endParaRPr lang="en-US" sz="500" b="1" i="0" u="none" strike="noStrike" dirty="0">
                        <a:solidFill>
                          <a:srgbClr val="FFFFFF"/>
                        </a:solidFill>
                        <a:effectLst/>
                        <a:latin typeface="Arial"/>
                      </a:endParaRPr>
                    </a:p>
                  </a:txBody>
                  <a:tcPr marL="0" marR="0" marT="0" marB="0" anchor="b"/>
                </a:tc>
                <a:tc>
                  <a:txBody>
                    <a:bodyPr/>
                    <a:lstStyle/>
                    <a:p>
                      <a:pPr algn="ctr" fontAlgn="b"/>
                      <a:r>
                        <a:rPr lang="en-US" sz="500" u="none" strike="noStrike" dirty="0">
                          <a:effectLst/>
                        </a:rPr>
                        <a:t>10% Discount applied</a:t>
                      </a:r>
                      <a:endParaRPr lang="en-US" sz="500" b="1" i="0" u="none" strike="noStrike" dirty="0">
                        <a:solidFill>
                          <a:srgbClr val="FFFFFF"/>
                        </a:solidFill>
                        <a:effectLst/>
                        <a:latin typeface="Arial"/>
                      </a:endParaRPr>
                    </a:p>
                  </a:txBody>
                  <a:tcPr marL="0" marR="0" marT="0" marB="0" anchor="b"/>
                </a:tc>
              </a:tr>
              <a:tr h="326601">
                <a:tc>
                  <a:txBody>
                    <a:bodyPr/>
                    <a:lstStyle/>
                    <a:p>
                      <a:pPr algn="ctr" fontAlgn="ctr"/>
                      <a:r>
                        <a:rPr lang="en-US" sz="1000" u="none" strike="noStrike" dirty="0">
                          <a:effectLst/>
                        </a:rPr>
                        <a:t>100</a:t>
                      </a:r>
                      <a:endParaRPr lang="en-US" sz="1000" b="0" i="0" u="none" strike="noStrike" dirty="0">
                        <a:solidFill>
                          <a:srgbClr val="292934"/>
                        </a:solidFill>
                        <a:effectLst/>
                        <a:latin typeface="Arial"/>
                      </a:endParaRPr>
                    </a:p>
                  </a:txBody>
                  <a:tcPr marL="0" marR="0" marT="0" marB="0" anchor="ctr"/>
                </a:tc>
                <a:tc>
                  <a:txBody>
                    <a:bodyPr/>
                    <a:lstStyle/>
                    <a:p>
                      <a:pPr algn="l" fontAlgn="ctr"/>
                      <a:r>
                        <a:rPr lang="en-US" sz="600" u="none" strike="noStrike" dirty="0">
                          <a:effectLst/>
                        </a:rPr>
                        <a:t>Blankets</a:t>
                      </a:r>
                      <a:endParaRPr lang="en-US" sz="600" b="0" i="0" u="none" strike="noStrike" dirty="0">
                        <a:solidFill>
                          <a:srgbClr val="292934"/>
                        </a:solidFill>
                        <a:effectLst/>
                        <a:latin typeface="Arial"/>
                      </a:endParaRPr>
                    </a:p>
                  </a:txBody>
                  <a:tcPr marL="60862" marR="0" marT="0" marB="0" anchor="ctr"/>
                </a:tc>
                <a:tc>
                  <a:txBody>
                    <a:bodyPr/>
                    <a:lstStyle/>
                    <a:p>
                      <a:pPr algn="l" fontAlgn="ctr"/>
                      <a:r>
                        <a:rPr lang="en-US" sz="1000" u="none" strike="noStrike" dirty="0">
                          <a:effectLst/>
                        </a:rPr>
                        <a:t> $                    5.00 </a:t>
                      </a:r>
                      <a:endParaRPr lang="en-US" sz="10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a:t>
                      </a:r>
                      <a:r>
                        <a:rPr lang="en-US" sz="1000" u="none" strike="noStrike" dirty="0">
                          <a:effectLst/>
                        </a:rPr>
                        <a:t>450.00</a:t>
                      </a:r>
                      <a:endParaRPr lang="en-US" sz="10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1</a:t>
                      </a:r>
                      <a:endParaRPr lang="en-US" sz="600" b="0" i="0" u="none" strike="noStrike" dirty="0">
                        <a:solidFill>
                          <a:srgbClr val="292934"/>
                        </a:solidFill>
                        <a:effectLst/>
                        <a:latin typeface="Arial"/>
                      </a:endParaRPr>
                    </a:p>
                  </a:txBody>
                  <a:tcPr marL="0" marR="0" marT="0" marB="0" anchor="ctr"/>
                </a:tc>
              </a:tr>
              <a:tr h="326601">
                <a:tc>
                  <a:txBody>
                    <a:bodyPr/>
                    <a:lstStyle/>
                    <a:p>
                      <a:pPr algn="ctr" fontAlgn="ctr"/>
                      <a:r>
                        <a:rPr lang="en-US" sz="1000" u="none" strike="noStrike" dirty="0">
                          <a:effectLst/>
                        </a:rPr>
                        <a:t>85</a:t>
                      </a:r>
                      <a:endParaRPr lang="en-US" sz="1000" b="0" i="0" u="none" strike="noStrike" dirty="0">
                        <a:solidFill>
                          <a:srgbClr val="292934"/>
                        </a:solidFill>
                        <a:effectLst/>
                        <a:latin typeface="Arial"/>
                      </a:endParaRPr>
                    </a:p>
                  </a:txBody>
                  <a:tcPr marL="0" marR="0" marT="0" marB="0" anchor="ctr"/>
                </a:tc>
                <a:tc>
                  <a:txBody>
                    <a:bodyPr/>
                    <a:lstStyle/>
                    <a:p>
                      <a:pPr algn="l" fontAlgn="ctr"/>
                      <a:r>
                        <a:rPr lang="en-US" sz="900" u="none" strike="noStrike" dirty="0">
                          <a:effectLst/>
                        </a:rPr>
                        <a:t>Cleanings Solution/Supplies </a:t>
                      </a:r>
                      <a:endParaRPr lang="en-US" sz="900" b="0" i="0" u="none" strike="noStrike" dirty="0">
                        <a:solidFill>
                          <a:srgbClr val="292934"/>
                        </a:solidFill>
                        <a:effectLst/>
                        <a:latin typeface="Arial"/>
                      </a:endParaRPr>
                    </a:p>
                  </a:txBody>
                  <a:tcPr marL="60862" marR="0" marT="0" marB="0" anchor="ctr"/>
                </a:tc>
                <a:tc>
                  <a:txBody>
                    <a:bodyPr/>
                    <a:lstStyle/>
                    <a:p>
                      <a:pPr algn="l" fontAlgn="ctr"/>
                      <a:r>
                        <a:rPr lang="en-US" sz="1000" u="none" strike="noStrike" dirty="0">
                          <a:effectLst/>
                        </a:rPr>
                        <a:t> $                    2.00 </a:t>
                      </a:r>
                      <a:endParaRPr lang="en-US" sz="10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1</a:t>
                      </a:r>
                      <a:r>
                        <a:rPr lang="en-US" sz="1000" u="none" strike="noStrike" dirty="0">
                          <a:effectLst/>
                        </a:rPr>
                        <a:t>53.00</a:t>
                      </a:r>
                      <a:endParaRPr lang="en-US" sz="10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1</a:t>
                      </a:r>
                      <a:endParaRPr lang="en-US" sz="600" b="0" i="0" u="none" strike="noStrike" dirty="0">
                        <a:solidFill>
                          <a:srgbClr val="292934"/>
                        </a:solidFill>
                        <a:effectLst/>
                        <a:latin typeface="Arial"/>
                      </a:endParaRPr>
                    </a:p>
                  </a:txBody>
                  <a:tcPr marL="0" marR="0" marT="0" marB="0" anchor="ctr"/>
                </a:tc>
              </a:tr>
              <a:tr h="326601">
                <a:tc>
                  <a:txBody>
                    <a:bodyPr/>
                    <a:lstStyle/>
                    <a:p>
                      <a:pPr algn="ctr" fontAlgn="ctr"/>
                      <a:r>
                        <a:rPr lang="en-US" sz="1000" u="none" strike="noStrike" dirty="0">
                          <a:effectLst/>
                        </a:rPr>
                        <a:t>1000</a:t>
                      </a:r>
                      <a:endParaRPr lang="en-US" sz="1000" b="0" i="0" u="none" strike="noStrike" dirty="0">
                        <a:solidFill>
                          <a:srgbClr val="292934"/>
                        </a:solidFill>
                        <a:effectLst/>
                        <a:latin typeface="Arial"/>
                      </a:endParaRPr>
                    </a:p>
                  </a:txBody>
                  <a:tcPr marL="0" marR="0" marT="0" marB="0" anchor="ctr"/>
                </a:tc>
                <a:tc>
                  <a:txBody>
                    <a:bodyPr/>
                    <a:lstStyle/>
                    <a:p>
                      <a:pPr algn="l" fontAlgn="ctr"/>
                      <a:r>
                        <a:rPr lang="en-US" sz="900" u="none" strike="noStrike" dirty="0" smtClean="0">
                          <a:effectLst/>
                        </a:rPr>
                        <a:t>Shampoo/</a:t>
                      </a:r>
                      <a:r>
                        <a:rPr lang="en-US" sz="900" u="none" strike="noStrike" baseline="0" dirty="0" smtClean="0">
                          <a:effectLst/>
                        </a:rPr>
                        <a:t> toothpaste</a:t>
                      </a:r>
                      <a:endParaRPr lang="en-US" sz="900" b="0" i="0" u="none" strike="noStrike" dirty="0">
                        <a:solidFill>
                          <a:srgbClr val="292934"/>
                        </a:solidFill>
                        <a:effectLst/>
                        <a:latin typeface="Arial"/>
                      </a:endParaRPr>
                    </a:p>
                  </a:txBody>
                  <a:tcPr marL="60862" marR="0" marT="0" marB="0" anchor="ctr"/>
                </a:tc>
                <a:tc>
                  <a:txBody>
                    <a:bodyPr/>
                    <a:lstStyle/>
                    <a:p>
                      <a:pPr algn="l" fontAlgn="ctr"/>
                      <a:r>
                        <a:rPr lang="en-US" sz="1000" u="none" strike="noStrike" dirty="0">
                          <a:effectLst/>
                        </a:rPr>
                        <a:t> $                    2.00 </a:t>
                      </a:r>
                      <a:endParaRPr lang="en-US" sz="10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a:t>
                      </a:r>
                      <a:r>
                        <a:rPr lang="en-US" sz="1000" u="none" strike="noStrike" dirty="0">
                          <a:effectLst/>
                        </a:rPr>
                        <a:t>1,800.00</a:t>
                      </a:r>
                      <a:endParaRPr lang="en-US" sz="10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1</a:t>
                      </a:r>
                      <a:endParaRPr lang="en-US" sz="600" b="0" i="0" u="none" strike="noStrike" dirty="0">
                        <a:solidFill>
                          <a:srgbClr val="292934"/>
                        </a:solidFill>
                        <a:effectLst/>
                        <a:latin typeface="Arial"/>
                      </a:endParaRPr>
                    </a:p>
                  </a:txBody>
                  <a:tcPr marL="0" marR="0" marT="0" marB="0" anchor="ctr"/>
                </a:tc>
              </a:tr>
              <a:tr h="192653">
                <a:tc>
                  <a:txBody>
                    <a:bodyPr/>
                    <a:lstStyle/>
                    <a:p>
                      <a:pPr algn="ctr" fontAlgn="ctr"/>
                      <a:endParaRPr lang="en-US" sz="600" b="0" i="0" u="none" strike="noStrike" dirty="0">
                        <a:solidFill>
                          <a:srgbClr val="292934"/>
                        </a:solidFill>
                        <a:effectLst/>
                        <a:latin typeface="Arial"/>
                      </a:endParaRPr>
                    </a:p>
                  </a:txBody>
                  <a:tcPr marL="0" marR="0" marT="0" marB="0" anchor="ctr"/>
                </a:tc>
                <a:tc>
                  <a:txBody>
                    <a:bodyPr/>
                    <a:lstStyle/>
                    <a:p>
                      <a:pPr algn="l" fontAlgn="ctr"/>
                      <a:endParaRPr lang="en-US" sz="600" b="0" i="0" u="none" strike="noStrike" dirty="0">
                        <a:solidFill>
                          <a:srgbClr val="292934"/>
                        </a:solidFill>
                        <a:effectLst/>
                        <a:latin typeface="Arial"/>
                      </a:endParaRPr>
                    </a:p>
                  </a:txBody>
                  <a:tcPr marL="60862" marR="0" marT="0" marB="0" anchor="ctr"/>
                </a:tc>
                <a:tc>
                  <a:txBody>
                    <a:bodyPr/>
                    <a:lstStyle/>
                    <a:p>
                      <a:pPr algn="l" fontAlgn="ctr"/>
                      <a:endParaRPr lang="en-US" sz="5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0.00</a:t>
                      </a:r>
                      <a:endParaRPr lang="en-US" sz="5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0</a:t>
                      </a:r>
                      <a:endParaRPr lang="en-US" sz="600" b="0" i="0" u="none" strike="noStrike" dirty="0">
                        <a:solidFill>
                          <a:srgbClr val="292934"/>
                        </a:solidFill>
                        <a:effectLst/>
                        <a:latin typeface="Arial"/>
                      </a:endParaRPr>
                    </a:p>
                  </a:txBody>
                  <a:tcPr marL="0" marR="0" marT="0" marB="0" anchor="ctr"/>
                </a:tc>
              </a:tr>
              <a:tr h="192653">
                <a:tc>
                  <a:txBody>
                    <a:bodyPr/>
                    <a:lstStyle/>
                    <a:p>
                      <a:pPr algn="ctr" fontAlgn="ctr"/>
                      <a:endParaRPr lang="en-US" sz="600" b="0" i="0" u="none" strike="noStrike" dirty="0">
                        <a:solidFill>
                          <a:srgbClr val="292934"/>
                        </a:solidFill>
                        <a:effectLst/>
                        <a:latin typeface="Arial"/>
                      </a:endParaRPr>
                    </a:p>
                  </a:txBody>
                  <a:tcPr marL="0" marR="0" marT="0" marB="0" anchor="ctr"/>
                </a:tc>
                <a:tc>
                  <a:txBody>
                    <a:bodyPr/>
                    <a:lstStyle/>
                    <a:p>
                      <a:pPr algn="l" fontAlgn="ctr"/>
                      <a:endParaRPr lang="en-US" sz="600" b="0" i="0" u="none" strike="noStrike" dirty="0">
                        <a:solidFill>
                          <a:srgbClr val="292934"/>
                        </a:solidFill>
                        <a:effectLst/>
                        <a:latin typeface="Arial"/>
                      </a:endParaRPr>
                    </a:p>
                  </a:txBody>
                  <a:tcPr marL="60862" marR="0" marT="0" marB="0" anchor="ctr"/>
                </a:tc>
                <a:tc>
                  <a:txBody>
                    <a:bodyPr/>
                    <a:lstStyle/>
                    <a:p>
                      <a:pPr algn="l" fontAlgn="ctr"/>
                      <a:endParaRPr lang="en-US" sz="5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0.00</a:t>
                      </a:r>
                      <a:endParaRPr lang="en-US" sz="5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0</a:t>
                      </a:r>
                      <a:endParaRPr lang="en-US" sz="600" b="0" i="0" u="none" strike="noStrike" dirty="0">
                        <a:solidFill>
                          <a:srgbClr val="292934"/>
                        </a:solidFill>
                        <a:effectLst/>
                        <a:latin typeface="Arial"/>
                      </a:endParaRPr>
                    </a:p>
                  </a:txBody>
                  <a:tcPr marL="0" marR="0" marT="0" marB="0" anchor="ctr"/>
                </a:tc>
              </a:tr>
              <a:tr h="192653">
                <a:tc>
                  <a:txBody>
                    <a:bodyPr/>
                    <a:lstStyle/>
                    <a:p>
                      <a:pPr algn="ctr" fontAlgn="ctr"/>
                      <a:endParaRPr lang="en-US" sz="600" b="0" i="0" u="none" strike="noStrike" dirty="0">
                        <a:solidFill>
                          <a:srgbClr val="292934"/>
                        </a:solidFill>
                        <a:effectLst/>
                        <a:latin typeface="Arial"/>
                      </a:endParaRPr>
                    </a:p>
                  </a:txBody>
                  <a:tcPr marL="0" marR="0" marT="0" marB="0" anchor="ctr"/>
                </a:tc>
                <a:tc>
                  <a:txBody>
                    <a:bodyPr/>
                    <a:lstStyle/>
                    <a:p>
                      <a:pPr algn="l" fontAlgn="ctr"/>
                      <a:endParaRPr lang="en-US" sz="600" b="0" i="0" u="none" strike="noStrike" dirty="0">
                        <a:solidFill>
                          <a:srgbClr val="292934"/>
                        </a:solidFill>
                        <a:effectLst/>
                        <a:latin typeface="Arial"/>
                      </a:endParaRPr>
                    </a:p>
                  </a:txBody>
                  <a:tcPr marL="60862" marR="0" marT="0" marB="0" anchor="ctr"/>
                </a:tc>
                <a:tc>
                  <a:txBody>
                    <a:bodyPr/>
                    <a:lstStyle/>
                    <a:p>
                      <a:pPr algn="l" fontAlgn="ctr"/>
                      <a:endParaRPr lang="en-US" sz="5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0.00</a:t>
                      </a:r>
                      <a:endParaRPr lang="en-US" sz="5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0</a:t>
                      </a:r>
                      <a:endParaRPr lang="en-US" sz="600" b="0" i="0" u="none" strike="noStrike" dirty="0">
                        <a:solidFill>
                          <a:srgbClr val="292934"/>
                        </a:solidFill>
                        <a:effectLst/>
                        <a:latin typeface="Arial"/>
                      </a:endParaRPr>
                    </a:p>
                  </a:txBody>
                  <a:tcPr marL="0" marR="0" marT="0" marB="0" anchor="ctr"/>
                </a:tc>
              </a:tr>
              <a:tr h="192653">
                <a:tc>
                  <a:txBody>
                    <a:bodyPr/>
                    <a:lstStyle/>
                    <a:p>
                      <a:pPr algn="ctr" fontAlgn="ctr"/>
                      <a:endParaRPr lang="en-US" sz="600" b="0" i="0" u="none" strike="noStrike" dirty="0">
                        <a:solidFill>
                          <a:srgbClr val="292934"/>
                        </a:solidFill>
                        <a:effectLst/>
                        <a:latin typeface="Arial"/>
                      </a:endParaRPr>
                    </a:p>
                  </a:txBody>
                  <a:tcPr marL="0" marR="0" marT="0" marB="0" anchor="ctr"/>
                </a:tc>
                <a:tc>
                  <a:txBody>
                    <a:bodyPr/>
                    <a:lstStyle/>
                    <a:p>
                      <a:pPr algn="l" fontAlgn="ctr"/>
                      <a:endParaRPr lang="en-US" sz="600" b="0" i="0" u="none" strike="noStrike" dirty="0">
                        <a:solidFill>
                          <a:srgbClr val="292934"/>
                        </a:solidFill>
                        <a:effectLst/>
                        <a:latin typeface="Arial"/>
                      </a:endParaRPr>
                    </a:p>
                  </a:txBody>
                  <a:tcPr marL="60862" marR="0" marT="0" marB="0" anchor="ctr"/>
                </a:tc>
                <a:tc>
                  <a:txBody>
                    <a:bodyPr/>
                    <a:lstStyle/>
                    <a:p>
                      <a:pPr algn="l" fontAlgn="ctr"/>
                      <a:endParaRPr lang="en-US" sz="5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0.00</a:t>
                      </a:r>
                      <a:endParaRPr lang="en-US" sz="5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0</a:t>
                      </a:r>
                      <a:endParaRPr lang="en-US" sz="600" b="0" i="0" u="none" strike="noStrike" dirty="0">
                        <a:solidFill>
                          <a:srgbClr val="292934"/>
                        </a:solidFill>
                        <a:effectLst/>
                        <a:latin typeface="Arial"/>
                      </a:endParaRPr>
                    </a:p>
                  </a:txBody>
                  <a:tcPr marL="0" marR="0" marT="0" marB="0" anchor="ctr"/>
                </a:tc>
              </a:tr>
              <a:tr h="192653">
                <a:tc>
                  <a:txBody>
                    <a:bodyPr/>
                    <a:lstStyle/>
                    <a:p>
                      <a:pPr algn="ctr" fontAlgn="ctr"/>
                      <a:endParaRPr lang="en-US" sz="600" b="0" i="0" u="none" strike="noStrike" dirty="0">
                        <a:solidFill>
                          <a:srgbClr val="292934"/>
                        </a:solidFill>
                        <a:effectLst/>
                        <a:latin typeface="Arial"/>
                      </a:endParaRPr>
                    </a:p>
                  </a:txBody>
                  <a:tcPr marL="0" marR="0" marT="0" marB="0" anchor="ctr"/>
                </a:tc>
                <a:tc>
                  <a:txBody>
                    <a:bodyPr/>
                    <a:lstStyle/>
                    <a:p>
                      <a:pPr algn="l" fontAlgn="ctr"/>
                      <a:endParaRPr lang="en-US" sz="600" b="0" i="0" u="none" strike="noStrike" dirty="0">
                        <a:solidFill>
                          <a:srgbClr val="292934"/>
                        </a:solidFill>
                        <a:effectLst/>
                        <a:latin typeface="Arial"/>
                      </a:endParaRPr>
                    </a:p>
                  </a:txBody>
                  <a:tcPr marL="60862" marR="0" marT="0" marB="0" anchor="ctr"/>
                </a:tc>
                <a:tc>
                  <a:txBody>
                    <a:bodyPr/>
                    <a:lstStyle/>
                    <a:p>
                      <a:pPr algn="l" fontAlgn="ctr"/>
                      <a:endParaRPr lang="en-US" sz="5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0.00</a:t>
                      </a:r>
                      <a:endParaRPr lang="en-US" sz="5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0</a:t>
                      </a:r>
                      <a:endParaRPr lang="en-US" sz="600" b="0" i="0" u="none" strike="noStrike" dirty="0">
                        <a:solidFill>
                          <a:srgbClr val="292934"/>
                        </a:solidFill>
                        <a:effectLst/>
                        <a:latin typeface="Arial"/>
                      </a:endParaRPr>
                    </a:p>
                  </a:txBody>
                  <a:tcPr marL="0" marR="0" marT="0" marB="0" anchor="ctr"/>
                </a:tc>
              </a:tr>
              <a:tr h="192653">
                <a:tc>
                  <a:txBody>
                    <a:bodyPr/>
                    <a:lstStyle/>
                    <a:p>
                      <a:pPr algn="ctr" fontAlgn="ctr"/>
                      <a:endParaRPr lang="en-US" sz="600" b="0" i="0" u="none" strike="noStrike" dirty="0">
                        <a:solidFill>
                          <a:srgbClr val="292934"/>
                        </a:solidFill>
                        <a:effectLst/>
                        <a:latin typeface="Arial"/>
                      </a:endParaRPr>
                    </a:p>
                  </a:txBody>
                  <a:tcPr marL="0" marR="0" marT="0" marB="0" anchor="ctr"/>
                </a:tc>
                <a:tc>
                  <a:txBody>
                    <a:bodyPr/>
                    <a:lstStyle/>
                    <a:p>
                      <a:pPr algn="l" fontAlgn="ctr"/>
                      <a:endParaRPr lang="en-US" sz="600" b="0" i="0" u="none" strike="noStrike" dirty="0">
                        <a:solidFill>
                          <a:srgbClr val="292934"/>
                        </a:solidFill>
                        <a:effectLst/>
                        <a:latin typeface="Arial"/>
                      </a:endParaRPr>
                    </a:p>
                  </a:txBody>
                  <a:tcPr marL="60862" marR="0" marT="0" marB="0" anchor="ctr"/>
                </a:tc>
                <a:tc>
                  <a:txBody>
                    <a:bodyPr/>
                    <a:lstStyle/>
                    <a:p>
                      <a:pPr algn="l" fontAlgn="ctr"/>
                      <a:endParaRPr lang="en-US" sz="500" b="0"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0.00</a:t>
                      </a:r>
                      <a:endParaRPr lang="en-US" sz="500" b="0" i="0" u="none" strike="noStrike" dirty="0">
                        <a:solidFill>
                          <a:srgbClr val="292934"/>
                        </a:solidFill>
                        <a:effectLst/>
                        <a:latin typeface="Arial"/>
                      </a:endParaRPr>
                    </a:p>
                  </a:txBody>
                  <a:tcPr marL="60862" marR="0" marT="0" marB="0" anchor="ctr"/>
                </a:tc>
                <a:tc>
                  <a:txBody>
                    <a:bodyPr/>
                    <a:lstStyle/>
                    <a:p>
                      <a:pPr algn="ctr" fontAlgn="ctr"/>
                      <a:r>
                        <a:rPr lang="en-US" sz="600" u="none" strike="noStrike" dirty="0">
                          <a:effectLst/>
                        </a:rPr>
                        <a:t>0</a:t>
                      </a:r>
                      <a:endParaRPr lang="en-US" sz="600" b="0" i="0" u="none" strike="noStrike" dirty="0">
                        <a:solidFill>
                          <a:srgbClr val="292934"/>
                        </a:solidFill>
                        <a:effectLst/>
                        <a:latin typeface="Arial"/>
                      </a:endParaRPr>
                    </a:p>
                  </a:txBody>
                  <a:tcPr marL="0" marR="0" marT="0" marB="0" anchor="ctr"/>
                </a:tc>
              </a:tr>
              <a:tr h="192653">
                <a:tc>
                  <a:txBody>
                    <a:bodyPr/>
                    <a:lstStyle/>
                    <a:p>
                      <a:pPr algn="l" fontAlgn="ctr"/>
                      <a:r>
                        <a:rPr lang="en-US" sz="500" u="none" strike="noStrike" dirty="0">
                          <a:effectLst/>
                        </a:rPr>
                        <a:t>Subtotal</a:t>
                      </a:r>
                      <a:endParaRPr lang="en-US" sz="500" b="1" i="0" u="none" strike="noStrike" dirty="0">
                        <a:solidFill>
                          <a:srgbClr val="292934"/>
                        </a:solidFill>
                        <a:effectLst/>
                        <a:latin typeface="Arial"/>
                      </a:endParaRPr>
                    </a:p>
                  </a:txBody>
                  <a:tcPr marL="60862" marR="0" marT="0" marB="0" anchor="ctr"/>
                </a:tc>
                <a:tc>
                  <a:txBody>
                    <a:bodyPr/>
                    <a:lstStyle/>
                    <a:p>
                      <a:pPr algn="l" fontAlgn="ctr"/>
                      <a:endParaRPr lang="en-US" sz="500" b="1" i="0" u="none" strike="noStrike" dirty="0">
                        <a:solidFill>
                          <a:srgbClr val="292934"/>
                        </a:solidFill>
                        <a:effectLst/>
                        <a:latin typeface="Arial"/>
                      </a:endParaRPr>
                    </a:p>
                  </a:txBody>
                  <a:tcPr marL="60862" marR="0" marT="0" marB="0" anchor="ctr"/>
                </a:tc>
                <a:tc>
                  <a:txBody>
                    <a:bodyPr/>
                    <a:lstStyle/>
                    <a:p>
                      <a:pPr algn="l" fontAlgn="ctr"/>
                      <a:endParaRPr lang="en-US" sz="500" b="1" i="0" u="none" strike="noStrike" dirty="0">
                        <a:solidFill>
                          <a:srgbClr val="292934"/>
                        </a:solidFill>
                        <a:effectLst/>
                        <a:latin typeface="Arial"/>
                      </a:endParaRPr>
                    </a:p>
                  </a:txBody>
                  <a:tcPr marL="60862" marR="0" marT="0" marB="0" anchor="ctr"/>
                </a:tc>
                <a:tc>
                  <a:txBody>
                    <a:bodyPr/>
                    <a:lstStyle/>
                    <a:p>
                      <a:pPr algn="l" fontAlgn="ctr"/>
                      <a:r>
                        <a:rPr lang="en-US" sz="500" u="none" strike="noStrike" dirty="0">
                          <a:effectLst/>
                        </a:rPr>
                        <a:t>$         2,403.00</a:t>
                      </a:r>
                      <a:endParaRPr lang="en-US" sz="500" b="1" i="0" u="none" strike="noStrike" dirty="0">
                        <a:solidFill>
                          <a:srgbClr val="292934"/>
                        </a:solidFill>
                        <a:effectLst/>
                        <a:latin typeface="Arial"/>
                      </a:endParaRPr>
                    </a:p>
                  </a:txBody>
                  <a:tcPr marL="60862" marR="0" marT="0" marB="0" anchor="ctr"/>
                </a:tc>
                <a:tc>
                  <a:txBody>
                    <a:bodyPr/>
                    <a:lstStyle/>
                    <a:p>
                      <a:pPr algn="ctr" fontAlgn="ctr"/>
                      <a:endParaRPr lang="en-US" sz="500" b="1" i="0" u="none" strike="noStrike" dirty="0">
                        <a:solidFill>
                          <a:srgbClr val="292934"/>
                        </a:solidFill>
                        <a:effectLst/>
                        <a:latin typeface="Arial"/>
                      </a:endParaRPr>
                    </a:p>
                  </a:txBody>
                  <a:tcPr marL="0" marR="0" marT="0" marB="0" anchor="ctr"/>
                </a:tc>
              </a:tr>
              <a:tr h="122205">
                <a:tc>
                  <a:txBody>
                    <a:bodyPr/>
                    <a:lstStyle/>
                    <a:p>
                      <a:pPr algn="l" fontAlgn="b"/>
                      <a:endParaRPr lang="en-US" sz="600" b="0" i="0" u="none" strike="noStrike" dirty="0">
                        <a:effectLst/>
                        <a:latin typeface="Arial"/>
                      </a:endParaRPr>
                    </a:p>
                  </a:txBody>
                  <a:tcPr marL="60862" marR="0" marT="0" marB="0" anchor="ctr"/>
                </a:tc>
                <a:tc>
                  <a:txBody>
                    <a:bodyPr/>
                    <a:lstStyle/>
                    <a:p>
                      <a:pPr algn="l" fontAlgn="ctr"/>
                      <a:endParaRPr lang="en-US" sz="600" b="1" i="0" u="none" strike="noStrike" dirty="0">
                        <a:effectLst/>
                        <a:latin typeface="Arial"/>
                      </a:endParaRPr>
                    </a:p>
                  </a:txBody>
                  <a:tcPr marL="60862" marR="0" marT="0" marB="0" anchor="ctr"/>
                </a:tc>
                <a:tc>
                  <a:txBody>
                    <a:bodyPr/>
                    <a:lstStyle/>
                    <a:p>
                      <a:pPr algn="ctr" fontAlgn="ctr"/>
                      <a:endParaRPr lang="en-US" sz="600" b="1" i="0" u="none" strike="noStrike" dirty="0">
                        <a:effectLst/>
                        <a:latin typeface="Arial"/>
                      </a:endParaRPr>
                    </a:p>
                  </a:txBody>
                  <a:tcPr marL="0" marR="0" marT="0" marB="0" anchor="ctr"/>
                </a:tc>
                <a:tc>
                  <a:txBody>
                    <a:bodyPr/>
                    <a:lstStyle/>
                    <a:p>
                      <a:pPr algn="l" fontAlgn="ctr"/>
                      <a:endParaRPr lang="en-US" sz="600" b="0" i="0" u="none" strike="noStrike" dirty="0">
                        <a:effectLst/>
                        <a:latin typeface="Arial"/>
                      </a:endParaRPr>
                    </a:p>
                  </a:txBody>
                  <a:tcPr marL="60862" marR="0" marT="0" marB="0" anchor="ctr"/>
                </a:tc>
                <a:tc>
                  <a:txBody>
                    <a:bodyPr/>
                    <a:lstStyle/>
                    <a:p>
                      <a:pPr algn="l" fontAlgn="ctr"/>
                      <a:endParaRPr lang="en-US" sz="600" b="0" i="0" u="none" strike="noStrike" dirty="0">
                        <a:effectLst/>
                        <a:latin typeface="Arial"/>
                      </a:endParaRPr>
                    </a:p>
                  </a:txBody>
                  <a:tcPr marL="60862" marR="0" marT="0" marB="0" anchor="ctr"/>
                </a:tc>
              </a:tr>
              <a:tr h="158147">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r" fontAlgn="b"/>
                      <a:r>
                        <a:rPr lang="en-US" sz="500" u="none" strike="noStrike" dirty="0">
                          <a:effectLst/>
                        </a:rPr>
                        <a:t>Credit  </a:t>
                      </a:r>
                      <a:endParaRPr lang="en-US" sz="500" b="1" i="0" u="none" strike="noStrike" dirty="0">
                        <a:effectLst/>
                        <a:latin typeface="Arial"/>
                      </a:endParaRPr>
                    </a:p>
                  </a:txBody>
                  <a:tcPr marL="0" marR="0" marT="0" marB="0" anchor="b"/>
                </a:tc>
                <a:tc>
                  <a:txBody>
                    <a:bodyPr/>
                    <a:lstStyle/>
                    <a:p>
                      <a:pPr algn="l" fontAlgn="b"/>
                      <a:r>
                        <a:rPr lang="en-US" sz="500" u="none" strike="noStrike" dirty="0">
                          <a:effectLst/>
                        </a:rPr>
                        <a:t> $       1,000.00 </a:t>
                      </a:r>
                      <a:endParaRPr lang="en-US" sz="5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r>
              <a:tr h="172525">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r" fontAlgn="b"/>
                      <a:r>
                        <a:rPr lang="en-US" sz="500" u="none" strike="noStrike" dirty="0">
                          <a:effectLst/>
                        </a:rPr>
                        <a:t>Additonal discount  </a:t>
                      </a:r>
                      <a:endParaRPr lang="en-US" sz="500" b="1" i="0" u="none" strike="noStrike" dirty="0">
                        <a:effectLst/>
                        <a:latin typeface="Arial"/>
                      </a:endParaRPr>
                    </a:p>
                  </a:txBody>
                  <a:tcPr marL="0" marR="0" marT="0" marB="0" anchor="b"/>
                </a:tc>
                <a:tc>
                  <a:txBody>
                    <a:bodyPr/>
                    <a:lstStyle/>
                    <a:p>
                      <a:pPr algn="r" fontAlgn="b"/>
                      <a:r>
                        <a:rPr lang="en-US" sz="500" u="none" strike="noStrike" dirty="0">
                          <a:effectLst/>
                        </a:rPr>
                        <a:t>0%</a:t>
                      </a:r>
                      <a:endParaRPr lang="en-US" sz="500" b="0" i="0" u="none" strike="noStrike" dirty="0">
                        <a:effectLst/>
                        <a:latin typeface="Arial"/>
                      </a:endParaRPr>
                    </a:p>
                  </a:txBody>
                  <a:tcPr marL="0" marR="60862" marT="0" marB="0" anchor="b"/>
                </a:tc>
                <a:tc>
                  <a:txBody>
                    <a:bodyPr/>
                    <a:lstStyle/>
                    <a:p>
                      <a:pPr algn="l" fontAlgn="b"/>
                      <a:endParaRPr lang="en-US" sz="600" b="0" i="0" u="none" strike="noStrike" dirty="0">
                        <a:effectLst/>
                        <a:latin typeface="Arial"/>
                      </a:endParaRPr>
                    </a:p>
                  </a:txBody>
                  <a:tcPr marL="60862" marR="0" marT="0" marB="0" anchor="b"/>
                </a:tc>
              </a:tr>
              <a:tr h="194090">
                <a:tc>
                  <a:txBody>
                    <a:bodyPr/>
                    <a:lstStyle/>
                    <a:p>
                      <a:pPr algn="l" fontAlgn="b"/>
                      <a:endParaRPr lang="en-US" sz="600" b="0"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c>
                  <a:txBody>
                    <a:bodyPr/>
                    <a:lstStyle/>
                    <a:p>
                      <a:pPr algn="r" fontAlgn="b"/>
                      <a:r>
                        <a:rPr lang="en-US" sz="600" u="none" strike="noStrike" dirty="0">
                          <a:effectLst/>
                        </a:rPr>
                        <a:t>Balance due  </a:t>
                      </a:r>
                      <a:endParaRPr lang="en-US" sz="600" b="1" i="0" u="none" strike="noStrike" dirty="0">
                        <a:effectLst/>
                        <a:latin typeface="Arial"/>
                      </a:endParaRPr>
                    </a:p>
                  </a:txBody>
                  <a:tcPr marL="0" marR="0" marT="0" marB="0" anchor="b"/>
                </a:tc>
                <a:tc>
                  <a:txBody>
                    <a:bodyPr/>
                    <a:lstStyle/>
                    <a:p>
                      <a:pPr algn="l" fontAlgn="b"/>
                      <a:r>
                        <a:rPr lang="en-US" sz="600" u="none" strike="noStrike" dirty="0">
                          <a:effectLst/>
                        </a:rPr>
                        <a:t> $  </a:t>
                      </a:r>
                      <a:r>
                        <a:rPr lang="en-US" sz="1000" u="none" strike="noStrike" dirty="0">
                          <a:effectLst/>
                        </a:rPr>
                        <a:t>1,403.00 </a:t>
                      </a:r>
                      <a:endParaRPr lang="en-US" sz="1000" b="1" i="0" u="none" strike="noStrike" dirty="0">
                        <a:effectLst/>
                        <a:latin typeface="Arial"/>
                      </a:endParaRPr>
                    </a:p>
                  </a:txBody>
                  <a:tcPr marL="60862" marR="0" marT="0" marB="0" anchor="b"/>
                </a:tc>
                <a:tc>
                  <a:txBody>
                    <a:bodyPr/>
                    <a:lstStyle/>
                    <a:p>
                      <a:pPr algn="l" fontAlgn="b"/>
                      <a:endParaRPr lang="en-US" sz="600" b="0" i="0" u="none" strike="noStrike" dirty="0">
                        <a:effectLst/>
                        <a:latin typeface="Arial"/>
                      </a:endParaRPr>
                    </a:p>
                  </a:txBody>
                  <a:tcPr marL="60862" marR="0" marT="0" marB="0" anchor="b"/>
                </a:tc>
              </a:tr>
            </a:tbl>
          </a:graphicData>
        </a:graphic>
      </p:graphicFrame>
      <p:sp>
        <p:nvSpPr>
          <p:cNvPr id="7" name="TextBox 3"/>
          <p:cNvSpPr txBox="1"/>
          <p:nvPr/>
        </p:nvSpPr>
        <p:spPr>
          <a:xfrm>
            <a:off x="131986" y="122309"/>
            <a:ext cx="2434648" cy="732234"/>
          </a:xfrm>
          <a:prstGeom prst="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lIns="84216" tIns="42108" rIns="84216" bIns="42108"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700" dirty="0"/>
              <a:t>Make all checks payable to Whoesale Products If you have any questions concerning this invoice, contact &lt;Name&gt; at (951 555-1163, someone@example.com.</a:t>
            </a:r>
            <a:endParaRPr lang="en-US" sz="900" dirty="0"/>
          </a:p>
          <a:p>
            <a:r>
              <a:rPr lang="en-US" sz="700" b="1" dirty="0">
                <a:latin typeface="+mj-lt"/>
              </a:rPr>
              <a:t>Thank you for your business!</a:t>
            </a:r>
            <a:endParaRPr lang="en-US" sz="700" dirty="0">
              <a:latin typeface="+mj-lt"/>
            </a:endParaRPr>
          </a:p>
        </p:txBody>
      </p:sp>
      <p:grpSp>
        <p:nvGrpSpPr>
          <p:cNvPr id="8" name="Group 7"/>
          <p:cNvGrpSpPr/>
          <p:nvPr/>
        </p:nvGrpSpPr>
        <p:grpSpPr>
          <a:xfrm>
            <a:off x="533400" y="943585"/>
            <a:ext cx="2419923" cy="987991"/>
            <a:chOff x="0" y="0"/>
            <a:chExt cx="3657599" cy="1619250"/>
          </a:xfrm>
        </p:grpSpPr>
        <p:grpSp>
          <p:nvGrpSpPr>
            <p:cNvPr id="9" name="Group 8"/>
            <p:cNvGrpSpPr/>
            <p:nvPr/>
          </p:nvGrpSpPr>
          <p:grpSpPr>
            <a:xfrm>
              <a:off x="0" y="0"/>
              <a:ext cx="3657599" cy="1619250"/>
              <a:chOff x="0" y="0"/>
              <a:chExt cx="3657599" cy="1619250"/>
            </a:xfrm>
          </p:grpSpPr>
          <p:sp>
            <p:nvSpPr>
              <p:cNvPr id="11" name="Text Box 1"/>
              <p:cNvSpPr txBox="1"/>
              <p:nvPr/>
            </p:nvSpPr>
            <p:spPr>
              <a:xfrm>
                <a:off x="0" y="495300"/>
                <a:ext cx="3657599" cy="112395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horz" wrap="square" lIns="91440" tIns="45720" rIns="91440" bIns="45720" numCol="1" spcCol="0" rtlCol="0" fromWordArt="0" anchor="t" anchorCtr="0" forceAA="0" compatLnSpc="1">
                <a:prstTxWarp prst="textArchUp">
                  <a:avLst>
                    <a:gd name="adj" fmla="val 11424099"/>
                  </a:avLst>
                </a:prstTxWarp>
                <a:noAutofit/>
                <a:scene3d>
                  <a:camera prst="perspectiveContrastingRightFacing" fov="7200000">
                    <a:rot lat="577260" lon="19571128" rev="319055"/>
                  </a:camera>
                  <a:lightRig rig="threePt" dir="t"/>
                </a:scene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15000"/>
                  </a:lnSpc>
                  <a:spcAft>
                    <a:spcPts val="921"/>
                  </a:spcAft>
                </a:pPr>
                <a:r>
                  <a:rPr lang="en-US" sz="1800" dirty="0">
                    <a:ea typeface="Arial"/>
                    <a:cs typeface="Times New Roman"/>
                  </a:rPr>
                  <a:t>Wholesale Products and Supplies</a:t>
                </a:r>
              </a:p>
            </p:txBody>
          </p:sp>
          <p:cxnSp>
            <p:nvCxnSpPr>
              <p:cNvPr id="12" name="Curved Connector 11"/>
              <p:cNvCxnSpPr/>
              <p:nvPr/>
            </p:nvCxnSpPr>
            <p:spPr>
              <a:xfrm flipV="1">
                <a:off x="47625" y="0"/>
                <a:ext cx="2085975" cy="1552575"/>
              </a:xfrm>
              <a:prstGeom prst="curvedConnector3">
                <a:avLst>
                  <a:gd name="adj1" fmla="val -34932"/>
                </a:avLst>
              </a:prstGeom>
              <a:ln>
                <a:solidFill>
                  <a:schemeClr val="tx2">
                    <a:lumMod val="60000"/>
                    <a:lumOff val="40000"/>
                  </a:schemeClr>
                </a:solidFill>
                <a:headEnd type="arrow"/>
                <a:tailEnd type="arrow"/>
              </a:ln>
              <a:scene3d>
                <a:camera prst="isometricOffAxis1Left">
                  <a:rot lat="2322843" lon="2781333" rev="2734934"/>
                </a:camera>
                <a:lightRig rig="threePt" dir="t"/>
              </a:scene3d>
            </p:spPr>
            <p:style>
              <a:lnRef idx="3">
                <a:schemeClr val="accent2"/>
              </a:lnRef>
              <a:fillRef idx="0">
                <a:schemeClr val="accent2"/>
              </a:fillRef>
              <a:effectRef idx="2">
                <a:schemeClr val="accent2"/>
              </a:effectRef>
              <a:fontRef idx="minor">
                <a:schemeClr val="tx1"/>
              </a:fontRef>
            </p:style>
          </p:cxnSp>
        </p:grpSp>
        <p:sp>
          <p:nvSpPr>
            <p:cNvPr id="10" name="Text Box 2"/>
            <p:cNvSpPr txBox="1"/>
            <p:nvPr/>
          </p:nvSpPr>
          <p:spPr>
            <a:xfrm>
              <a:off x="649384" y="854075"/>
              <a:ext cx="2570065" cy="24433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15000"/>
                </a:lnSpc>
                <a:spcAft>
                  <a:spcPts val="921"/>
                </a:spcAft>
              </a:pPr>
              <a:r>
                <a:rPr lang="en-US" sz="1000" i="1" dirty="0">
                  <a:latin typeface="Arial Narrow"/>
                  <a:ea typeface="Arial"/>
                  <a:cs typeface="Times New Roman"/>
                </a:rPr>
                <a:t>We sell the best ! </a:t>
              </a:r>
              <a:endParaRPr lang="en-US" sz="1000" i="1" dirty="0">
                <a:ea typeface="Arial"/>
                <a:cs typeface="Times New Roman"/>
              </a:endParaRPr>
            </a:p>
          </p:txBody>
        </p:sp>
      </p:grpSp>
      <p:sp>
        <p:nvSpPr>
          <p:cNvPr id="14" name="TextBox 13"/>
          <p:cNvSpPr txBox="1"/>
          <p:nvPr/>
        </p:nvSpPr>
        <p:spPr>
          <a:xfrm>
            <a:off x="5541818" y="2571750"/>
            <a:ext cx="2365169" cy="192760"/>
          </a:xfrm>
          <a:prstGeom prst="rect">
            <a:avLst/>
          </a:prstGeom>
          <a:noFill/>
        </p:spPr>
        <p:txBody>
          <a:bodyPr wrap="square" lIns="84216" tIns="42108" rIns="84216" bIns="42108" rtlCol="0">
            <a:spAutoFit/>
          </a:bodyPr>
          <a:lstStyle/>
          <a:p>
            <a:endParaRPr lang="en-US" sz="700" dirty="0"/>
          </a:p>
        </p:txBody>
      </p:sp>
      <p:sp>
        <p:nvSpPr>
          <p:cNvPr id="15" name="TextBox 14"/>
          <p:cNvSpPr txBox="1"/>
          <p:nvPr/>
        </p:nvSpPr>
        <p:spPr>
          <a:xfrm>
            <a:off x="5749636" y="1761520"/>
            <a:ext cx="2365169" cy="192760"/>
          </a:xfrm>
          <a:prstGeom prst="rect">
            <a:avLst/>
          </a:prstGeom>
          <a:noFill/>
        </p:spPr>
        <p:txBody>
          <a:bodyPr wrap="square" lIns="84216" tIns="42108" rIns="84216" bIns="42108" rtlCol="0">
            <a:spAutoFit/>
          </a:bodyPr>
          <a:lstStyle/>
          <a:p>
            <a:endParaRPr lang="en-US" sz="700" dirty="0"/>
          </a:p>
        </p:txBody>
      </p:sp>
      <p:sp>
        <p:nvSpPr>
          <p:cNvPr id="16" name="TextBox 15"/>
          <p:cNvSpPr txBox="1"/>
          <p:nvPr/>
        </p:nvSpPr>
        <p:spPr>
          <a:xfrm>
            <a:off x="5548354" y="1417239"/>
            <a:ext cx="2365169" cy="192760"/>
          </a:xfrm>
          <a:prstGeom prst="rect">
            <a:avLst/>
          </a:prstGeom>
          <a:noFill/>
        </p:spPr>
        <p:txBody>
          <a:bodyPr wrap="square" lIns="84216" tIns="42108" rIns="84216" bIns="42108" rtlCol="0">
            <a:spAutoFit/>
          </a:bodyPr>
          <a:lstStyle/>
          <a:p>
            <a:r>
              <a:rPr lang="en-US" sz="700" dirty="0">
                <a:solidFill>
                  <a:schemeClr val="bg1"/>
                </a:solidFill>
              </a:rPr>
              <a:t>Wholesale Products and Supplies</a:t>
            </a:r>
          </a:p>
        </p:txBody>
      </p:sp>
      <p:sp>
        <p:nvSpPr>
          <p:cNvPr id="17" name="TextBox 16"/>
          <p:cNvSpPr txBox="1"/>
          <p:nvPr/>
        </p:nvSpPr>
        <p:spPr>
          <a:xfrm>
            <a:off x="7444535" y="1073024"/>
            <a:ext cx="670270" cy="192760"/>
          </a:xfrm>
          <a:prstGeom prst="rect">
            <a:avLst/>
          </a:prstGeom>
          <a:noFill/>
        </p:spPr>
        <p:txBody>
          <a:bodyPr wrap="square" lIns="84216" tIns="42108" rIns="84216" bIns="42108" rtlCol="0">
            <a:spAutoFit/>
          </a:bodyPr>
          <a:lstStyle/>
          <a:p>
            <a:r>
              <a:rPr lang="en-US" sz="700" dirty="0">
                <a:solidFill>
                  <a:schemeClr val="bg1"/>
                </a:solidFill>
              </a:rPr>
              <a:t>12/23/20XX</a:t>
            </a:r>
          </a:p>
        </p:txBody>
      </p:sp>
      <p:sp>
        <p:nvSpPr>
          <p:cNvPr id="18" name="TextBox 17"/>
          <p:cNvSpPr txBox="1"/>
          <p:nvPr/>
        </p:nvSpPr>
        <p:spPr>
          <a:xfrm>
            <a:off x="6838449" y="2057400"/>
            <a:ext cx="1875312" cy="288541"/>
          </a:xfrm>
          <a:prstGeom prst="rect">
            <a:avLst/>
          </a:prstGeom>
          <a:noFill/>
        </p:spPr>
        <p:txBody>
          <a:bodyPr wrap="square" lIns="84216" tIns="42108" rIns="84216" bIns="42108" rtlCol="0">
            <a:spAutoFit/>
          </a:bodyPr>
          <a:lstStyle/>
          <a:p>
            <a:r>
              <a:rPr lang="en-US" sz="1300" dirty="0">
                <a:solidFill>
                  <a:schemeClr val="bg1"/>
                </a:solidFill>
                <a:latin typeface="Script MT Bold" pitchFamily="66" charset="0"/>
              </a:rPr>
              <a:t>Jane Doe</a:t>
            </a:r>
          </a:p>
        </p:txBody>
      </p:sp>
      <p:sp>
        <p:nvSpPr>
          <p:cNvPr id="19" name="TextBox 18"/>
          <p:cNvSpPr txBox="1"/>
          <p:nvPr/>
        </p:nvSpPr>
        <p:spPr>
          <a:xfrm>
            <a:off x="5152967" y="1643387"/>
            <a:ext cx="2780805" cy="192760"/>
          </a:xfrm>
          <a:prstGeom prst="rect">
            <a:avLst/>
          </a:prstGeom>
          <a:noFill/>
        </p:spPr>
        <p:txBody>
          <a:bodyPr wrap="square" lIns="84216" tIns="42108" rIns="84216" bIns="42108" rtlCol="0">
            <a:spAutoFit/>
          </a:bodyPr>
          <a:lstStyle/>
          <a:p>
            <a:r>
              <a:rPr lang="en-US" sz="700" dirty="0">
                <a:solidFill>
                  <a:schemeClr val="bg1"/>
                </a:solidFill>
                <a:latin typeface="Segoe Script" pitchFamily="34" charset="0"/>
              </a:rPr>
              <a:t>One Thousand Four Hundred Three &amp; 00/100</a:t>
            </a:r>
          </a:p>
        </p:txBody>
      </p:sp>
      <p:sp>
        <p:nvSpPr>
          <p:cNvPr id="21" name="TextBox 20"/>
          <p:cNvSpPr txBox="1"/>
          <p:nvPr/>
        </p:nvSpPr>
        <p:spPr>
          <a:xfrm>
            <a:off x="8043491" y="1432166"/>
            <a:ext cx="670270" cy="192760"/>
          </a:xfrm>
          <a:prstGeom prst="rect">
            <a:avLst/>
          </a:prstGeom>
          <a:noFill/>
        </p:spPr>
        <p:txBody>
          <a:bodyPr wrap="square" lIns="84216" tIns="42108" rIns="84216" bIns="42108" rtlCol="0">
            <a:spAutoFit/>
          </a:bodyPr>
          <a:lstStyle/>
          <a:p>
            <a:r>
              <a:rPr lang="en-US" sz="700" dirty="0">
                <a:solidFill>
                  <a:schemeClr val="bg1"/>
                </a:solidFill>
              </a:rPr>
              <a:t>1,403.00</a:t>
            </a:r>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4750129" y="3342268"/>
            <a:ext cx="4364182" cy="175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066042"/>
      </p:ext>
    </p:extLst>
  </p:cSld>
  <p:clrMapOvr>
    <a:masterClrMapping/>
  </p:clrMapOvr>
  <p:transition advTm="649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p:cNvSpPr>
          <p:nvPr/>
        </p:nvSpPr>
        <p:spPr bwMode="auto">
          <a:xfrm>
            <a:off x="207818" y="903369"/>
            <a:ext cx="8707582" cy="5828149"/>
          </a:xfrm>
          <a:prstGeom prst="rect">
            <a:avLst/>
          </a:prstGeom>
          <a:solidFill>
            <a:schemeClr val="accent1">
              <a:lumMod val="75000"/>
            </a:schemeClr>
          </a:solidFill>
          <a:ln w="9525" algn="ctr">
            <a:noFill/>
            <a:miter lim="800000"/>
            <a:headEnd/>
            <a:tailEnd/>
          </a:ln>
        </p:spPr>
        <p:txBody>
          <a:bodyPr wrap="square" lIns="84216" tIns="42108" rIns="84216" bIns="42108" anchor="ctr">
            <a:spAutoFit/>
          </a:bodyPr>
          <a:lstStyle/>
          <a:p>
            <a:pPr>
              <a:defRPr/>
            </a:pPr>
            <a:r>
              <a:rPr lang="en-US" sz="2600" dirty="0">
                <a:effectLst>
                  <a:outerShdw blurRad="38100" dist="38100" dir="2700000" algn="tl">
                    <a:srgbClr val="000000">
                      <a:alpha val="43137"/>
                    </a:srgbClr>
                  </a:outerShdw>
                </a:effectLst>
                <a:latin typeface="Palatino Linotype" panose="02040502050505030304" pitchFamily="18" charset="0"/>
                <a:ea typeface="Calibri" pitchFamily="34" charset="0"/>
                <a:cs typeface="Arial" pitchFamily="34" charset="0"/>
              </a:rPr>
              <a:t>In order to be able to process a payment for any purchases, the Riverside County Auditor-Controller’s office requires sub-recipients to complete the following:</a:t>
            </a:r>
          </a:p>
          <a:p>
            <a:pPr indent="421081">
              <a:defRPr/>
            </a:pPr>
            <a:endParaRPr lang="en-US" dirty="0">
              <a:effectLst>
                <a:outerShdw blurRad="38100" dist="38100" dir="2700000" algn="tl">
                  <a:srgbClr val="000000">
                    <a:alpha val="43137"/>
                  </a:srgbClr>
                </a:outerShdw>
              </a:effectLst>
              <a:latin typeface="Palatino Linotype" panose="02040502050505030304" pitchFamily="18" charset="0"/>
              <a:ea typeface="Calibri" pitchFamily="34" charset="0"/>
              <a:cs typeface="Arial" pitchFamily="34" charset="0"/>
            </a:endParaRPr>
          </a:p>
          <a:p>
            <a:pPr marL="736892" lvl="1" indent="-326046" defTabSz="914336">
              <a:lnSpc>
                <a:spcPct val="80000"/>
              </a:lnSpc>
              <a:spcBef>
                <a:spcPct val="20000"/>
              </a:spcBef>
              <a:buClr>
                <a:schemeClr val="accent5">
                  <a:lumMod val="75000"/>
                </a:schemeClr>
              </a:buClr>
              <a:buFont typeface="Wingdings" pitchFamily="2" charset="2"/>
              <a:buChar char="§"/>
              <a:defRPr/>
            </a:pPr>
            <a:r>
              <a:rPr lang="en-US" sz="2300" dirty="0">
                <a:latin typeface="Palatino Linotype" panose="02040502050505030304" pitchFamily="18" charset="0"/>
                <a:cs typeface="Arial" pitchFamily="34" charset="0"/>
              </a:rPr>
              <a:t>Complete and submit a current W-9 form </a:t>
            </a:r>
          </a:p>
          <a:p>
            <a:pPr marL="736892" lvl="1" indent="-326046" defTabSz="914336">
              <a:lnSpc>
                <a:spcPct val="80000"/>
              </a:lnSpc>
              <a:spcBef>
                <a:spcPct val="20000"/>
              </a:spcBef>
              <a:buClr>
                <a:schemeClr val="accent5">
                  <a:lumMod val="75000"/>
                </a:schemeClr>
              </a:buClr>
              <a:buFont typeface="Wingdings" pitchFamily="2" charset="2"/>
              <a:buChar char="§"/>
              <a:defRPr/>
            </a:pPr>
            <a:endParaRPr lang="en-US" sz="2100" dirty="0">
              <a:latin typeface="Palatino Linotype" panose="02040502050505030304" pitchFamily="18" charset="0"/>
              <a:cs typeface="Arial" pitchFamily="34" charset="0"/>
            </a:endParaRPr>
          </a:p>
          <a:p>
            <a:pPr marL="736892" lvl="1" indent="-326046" defTabSz="914336">
              <a:lnSpc>
                <a:spcPct val="80000"/>
              </a:lnSpc>
              <a:spcBef>
                <a:spcPct val="20000"/>
              </a:spcBef>
              <a:buClr>
                <a:schemeClr val="accent5">
                  <a:lumMod val="75000"/>
                </a:schemeClr>
              </a:buClr>
              <a:buFont typeface="Wingdings" pitchFamily="2" charset="2"/>
              <a:buChar char="§"/>
              <a:defRPr/>
            </a:pPr>
            <a:r>
              <a:rPr lang="en-US" sz="2300" dirty="0">
                <a:latin typeface="Palatino Linotype" panose="02040502050505030304" pitchFamily="18" charset="0"/>
                <a:cs typeface="Arial" pitchFamily="34" charset="0"/>
              </a:rPr>
              <a:t>Authorization Letter from IRS (147-C) - In this letter, the IRS confirms your EIN.  Contact the IRS  at 1-800-829-4933, if you do not have a copy</a:t>
            </a:r>
            <a:r>
              <a:rPr lang="en-US" sz="2200" dirty="0">
                <a:latin typeface="Palatino Linotype" panose="02040502050505030304" pitchFamily="18" charset="0"/>
                <a:cs typeface="Arial" pitchFamily="34" charset="0"/>
              </a:rPr>
              <a:t>.</a:t>
            </a:r>
          </a:p>
          <a:p>
            <a:pPr marL="736892" lvl="1" indent="-326046" defTabSz="914336">
              <a:lnSpc>
                <a:spcPct val="80000"/>
              </a:lnSpc>
              <a:spcBef>
                <a:spcPct val="20000"/>
              </a:spcBef>
              <a:buClr>
                <a:schemeClr val="accent5">
                  <a:lumMod val="75000"/>
                </a:schemeClr>
              </a:buClr>
              <a:buFont typeface="Wingdings" pitchFamily="2" charset="2"/>
              <a:buChar char="§"/>
              <a:defRPr/>
            </a:pPr>
            <a:endParaRPr lang="en-US" sz="2100" dirty="0">
              <a:latin typeface="Palatino Linotype" panose="02040502050505030304" pitchFamily="18" charset="0"/>
              <a:cs typeface="Arial" pitchFamily="34" charset="0"/>
            </a:endParaRPr>
          </a:p>
          <a:p>
            <a:pPr marL="736892" lvl="1" indent="-326046" defTabSz="914336">
              <a:lnSpc>
                <a:spcPct val="80000"/>
              </a:lnSpc>
              <a:spcBef>
                <a:spcPct val="20000"/>
              </a:spcBef>
              <a:buClr>
                <a:schemeClr val="accent5">
                  <a:lumMod val="75000"/>
                </a:schemeClr>
              </a:buClr>
              <a:buFont typeface="Wingdings" pitchFamily="2" charset="2"/>
              <a:buChar char="§"/>
              <a:defRPr/>
            </a:pPr>
            <a:r>
              <a:rPr lang="en-US" sz="2300" dirty="0">
                <a:latin typeface="Palatino Linotype" panose="02040502050505030304" pitchFamily="18" charset="0"/>
                <a:cs typeface="Arial" pitchFamily="34" charset="0"/>
              </a:rPr>
              <a:t>Copy of  “Company Information Screens” </a:t>
            </a:r>
            <a:r>
              <a:rPr lang="en-US" sz="2300" dirty="0" smtClean="0">
                <a:latin typeface="Palatino Linotype" panose="02040502050505030304" pitchFamily="18" charset="0"/>
                <a:cs typeface="Arial" pitchFamily="34" charset="0"/>
              </a:rPr>
              <a:t>when </a:t>
            </a:r>
            <a:r>
              <a:rPr lang="en-US" sz="2300" dirty="0">
                <a:latin typeface="Palatino Linotype" panose="02040502050505030304" pitchFamily="18" charset="0"/>
                <a:cs typeface="Arial" pitchFamily="34" charset="0"/>
              </a:rPr>
              <a:t>Registering on the County’s Purchasing Website –web address is</a:t>
            </a:r>
            <a:r>
              <a:rPr lang="en-US" sz="2300" dirty="0">
                <a:solidFill>
                  <a:schemeClr val="tx2"/>
                </a:solidFill>
                <a:latin typeface="Palatino Linotype" panose="02040502050505030304" pitchFamily="18" charset="0"/>
                <a:cs typeface="Arial" pitchFamily="34" charset="0"/>
              </a:rPr>
              <a:t>: </a:t>
            </a:r>
          </a:p>
          <a:p>
            <a:pPr indent="421081">
              <a:defRPr/>
            </a:pPr>
            <a:endParaRPr lang="en-US" sz="900" dirty="0">
              <a:effectLst>
                <a:outerShdw blurRad="38100" dist="38100" dir="2700000" algn="tl">
                  <a:srgbClr val="000000">
                    <a:alpha val="43137"/>
                  </a:srgbClr>
                </a:outerShdw>
              </a:effectLst>
              <a:latin typeface="Palatino Linotype" panose="02040502050505030304" pitchFamily="18" charset="0"/>
              <a:ea typeface="Calibri" pitchFamily="34" charset="0"/>
              <a:cs typeface="Arial" pitchFamily="34" charset="0"/>
            </a:endParaRPr>
          </a:p>
          <a:p>
            <a:pPr marL="790990">
              <a:defRPr/>
            </a:pPr>
            <a:r>
              <a:rPr lang="en-US" b="1" dirty="0">
                <a:solidFill>
                  <a:srgbClr val="0070C0"/>
                </a:solidFill>
                <a:effectLst>
                  <a:outerShdw blurRad="38100" dist="38100" dir="2700000" algn="tl">
                    <a:srgbClr val="000000">
                      <a:alpha val="43137"/>
                    </a:srgbClr>
                  </a:outerShdw>
                </a:effectLst>
                <a:latin typeface="Palatino Linotype" panose="02040502050505030304" pitchFamily="18" charset="0"/>
                <a:ea typeface="Calibri" pitchFamily="34" charset="0"/>
                <a:cs typeface="Arial" pitchFamily="34" charset="0"/>
                <a:hlinkClick r:id="rId3"/>
              </a:rPr>
              <a:t> http://www.purchasing.co.riverside.ca.us/</a:t>
            </a:r>
            <a:endParaRPr lang="en-US" b="1" dirty="0">
              <a:solidFill>
                <a:srgbClr val="0070C0"/>
              </a:solidFill>
              <a:effectLst>
                <a:outerShdw blurRad="38100" dist="38100" dir="2700000" algn="tl">
                  <a:srgbClr val="000000">
                    <a:alpha val="43137"/>
                  </a:srgbClr>
                </a:outerShdw>
              </a:effectLst>
              <a:latin typeface="Palatino Linotype" panose="02040502050505030304" pitchFamily="18" charset="0"/>
              <a:ea typeface="Calibri" pitchFamily="34" charset="0"/>
              <a:cs typeface="Arial" pitchFamily="34" charset="0"/>
            </a:endParaRPr>
          </a:p>
          <a:p>
            <a:pPr indent="421081">
              <a:defRPr/>
            </a:pPr>
            <a:endParaRPr lang="en-US" b="1" dirty="0">
              <a:solidFill>
                <a:srgbClr val="0070C0"/>
              </a:solidFill>
              <a:effectLst>
                <a:outerShdw blurRad="38100" dist="38100" dir="2700000" algn="tl">
                  <a:srgbClr val="000000">
                    <a:alpha val="43137"/>
                  </a:srgbClr>
                </a:outerShdw>
              </a:effectLst>
              <a:latin typeface="Palatino Linotype" panose="02040502050505030304" pitchFamily="18" charset="0"/>
              <a:ea typeface="Calibri" pitchFamily="34" charset="0"/>
              <a:cs typeface="Arial" pitchFamily="34" charset="0"/>
            </a:endParaRPr>
          </a:p>
          <a:p>
            <a:pPr>
              <a:defRPr/>
            </a:pPr>
            <a:r>
              <a:rPr lang="en-US" sz="2200" b="1" u="sng" dirty="0">
                <a:solidFill>
                  <a:srgbClr val="FF0000"/>
                </a:solidFill>
                <a:effectLst>
                  <a:outerShdw blurRad="38100" dist="38100" dir="2700000" algn="tl">
                    <a:srgbClr val="000000">
                      <a:alpha val="43137"/>
                    </a:srgbClr>
                  </a:outerShdw>
                </a:effectLst>
                <a:latin typeface="Palatino Linotype" panose="02040502050505030304" pitchFamily="18" charset="0"/>
                <a:ea typeface="Calibri" pitchFamily="34" charset="0"/>
                <a:cs typeface="Arial" pitchFamily="34" charset="0"/>
              </a:rPr>
              <a:t>Note: </a:t>
            </a:r>
            <a:r>
              <a:rPr lang="en-US" sz="2200" dirty="0">
                <a:effectLst>
                  <a:outerShdw blurRad="38100" dist="38100" dir="2700000" algn="tl">
                    <a:srgbClr val="000000">
                      <a:alpha val="43137"/>
                    </a:srgbClr>
                  </a:outerShdw>
                </a:effectLst>
                <a:latin typeface="Palatino Linotype" panose="02040502050505030304" pitchFamily="18" charset="0"/>
                <a:ea typeface="Calibri" pitchFamily="34" charset="0"/>
                <a:cs typeface="Arial" pitchFamily="34" charset="0"/>
              </a:rPr>
              <a:t>The above is also required for request to pay directly to a third party in behalf of the Subrecipient. </a:t>
            </a:r>
          </a:p>
          <a:p>
            <a:pPr indent="421081">
              <a:defRPr/>
            </a:pPr>
            <a:endParaRPr lang="en-US" sz="2200" dirty="0">
              <a:latin typeface="Palatino Linotype" panose="02040502050505030304" pitchFamily="18" charset="0"/>
              <a:ea typeface="Calibri" pitchFamily="34" charset="0"/>
              <a:cs typeface="Times New Roman" pitchFamily="18" charset="0"/>
            </a:endParaRPr>
          </a:p>
        </p:txBody>
      </p:sp>
      <p:sp>
        <p:nvSpPr>
          <p:cNvPr id="69635" name="TextBox 2"/>
          <p:cNvSpPr txBox="1">
            <a:spLocks noChangeArrowheads="1"/>
          </p:cNvSpPr>
          <p:nvPr/>
        </p:nvSpPr>
        <p:spPr bwMode="auto">
          <a:xfrm>
            <a:off x="77265" y="191516"/>
            <a:ext cx="8936182" cy="634789"/>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fontScale="97500"/>
          </a:bodyPr>
          <a:lstStyle>
            <a:defPPr>
              <a:defRPr lang="en-US"/>
            </a:defPPr>
            <a:lvl1pPr algn="ctr" fontAlgn="auto">
              <a:spcBef>
                <a:spcPts val="400"/>
              </a:spcBef>
              <a:spcAft>
                <a:spcPts val="0"/>
              </a:spcAft>
              <a:buNone/>
              <a:defRPr sz="3200" b="1" cap="all" spc="0" baseline="0">
                <a:solidFill>
                  <a:schemeClr val="bg1">
                    <a:lumMod val="75000"/>
                    <a:lumOff val="25000"/>
                  </a:schemeClr>
                </a:solidFill>
                <a:effectLst/>
                <a:latin typeface="+mj-lt"/>
                <a:ea typeface="+mj-ea"/>
                <a:cs typeface="Tunga" pitchFamily="2"/>
              </a:defRPr>
            </a:lvl1pPr>
          </a:lstStyle>
          <a:p>
            <a:r>
              <a:rPr lang="en-US" dirty="0"/>
              <a:t> </a:t>
            </a:r>
            <a:r>
              <a:rPr lang="en-US" sz="2900" dirty="0"/>
              <a:t>Subrecipient Vendor Set-Up</a:t>
            </a:r>
          </a:p>
        </p:txBody>
      </p:sp>
    </p:spTree>
    <p:extLst>
      <p:ext uri="{BB962C8B-B14F-4D97-AF65-F5344CB8AC3E}">
        <p14:creationId xmlns:p14="http://schemas.microsoft.com/office/powerpoint/2010/main" val="3911426411"/>
      </p:ext>
    </p:extLst>
  </p:cSld>
  <p:clrMapOvr>
    <a:masterClrMapping/>
  </p:clrMapOvr>
  <p:transition advTm="21084"/>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lnSpcReduction="10000"/>
          </a:bodyPr>
          <a:lstStyle/>
          <a:p>
            <a:pPr marL="0" indent="0" algn="l">
              <a:buNone/>
            </a:pPr>
            <a:r>
              <a:rPr lang="en-US" sz="2400" b="1" u="sng" dirty="0" smtClean="0">
                <a:solidFill>
                  <a:schemeClr val="tx1">
                    <a:lumMod val="95000"/>
                  </a:schemeClr>
                </a:solidFill>
                <a:latin typeface="Palatino Linotype" panose="02040502050505030304" pitchFamily="18" charset="0"/>
              </a:rPr>
              <a:t>Eligible Participants:</a:t>
            </a:r>
            <a:r>
              <a:rPr lang="en-US" sz="2400" b="1" dirty="0" smtClean="0">
                <a:solidFill>
                  <a:schemeClr val="tx1">
                    <a:lumMod val="95000"/>
                  </a:schemeClr>
                </a:solidFill>
                <a:latin typeface="Palatino Linotype" panose="02040502050505030304" pitchFamily="18" charset="0"/>
              </a:rPr>
              <a:t> </a:t>
            </a:r>
            <a:r>
              <a:rPr lang="en-US" sz="2400" dirty="0">
                <a:solidFill>
                  <a:schemeClr val="tx1">
                    <a:lumMod val="95000"/>
                  </a:schemeClr>
                </a:solidFill>
                <a:latin typeface="Palatino Linotype" panose="02040502050505030304" pitchFamily="18" charset="0"/>
              </a:rPr>
              <a:t>Unsheltered individuals and families, meaning those who qualify under paragraph </a:t>
            </a:r>
            <a:r>
              <a:rPr lang="en-US" sz="2400" dirty="0" smtClean="0">
                <a:solidFill>
                  <a:schemeClr val="tx1">
                    <a:lumMod val="95000"/>
                  </a:schemeClr>
                </a:solidFill>
                <a:latin typeface="Palatino Linotype" panose="02040502050505030304" pitchFamily="18" charset="0"/>
              </a:rPr>
              <a:t>24 CFR 577.2(1</a:t>
            </a:r>
            <a:r>
              <a:rPr lang="en-US" sz="2400" dirty="0">
                <a:solidFill>
                  <a:schemeClr val="tx1">
                    <a:lumMod val="95000"/>
                  </a:schemeClr>
                </a:solidFill>
                <a:latin typeface="Palatino Linotype" panose="02040502050505030304" pitchFamily="18" charset="0"/>
              </a:rPr>
              <a:t>)(i) of the definition of “homeless</a:t>
            </a:r>
            <a:r>
              <a:rPr lang="en-US" sz="2400" dirty="0" smtClean="0">
                <a:solidFill>
                  <a:schemeClr val="tx1">
                    <a:lumMod val="95000"/>
                  </a:schemeClr>
                </a:solidFill>
                <a:latin typeface="Palatino Linotype" panose="02040502050505030304" pitchFamily="18" charset="0"/>
              </a:rPr>
              <a:t>”.</a:t>
            </a:r>
          </a:p>
          <a:p>
            <a:pPr marL="0" indent="0" algn="l">
              <a:buNone/>
            </a:pPr>
            <a:endParaRPr lang="en-US" sz="2400" dirty="0">
              <a:solidFill>
                <a:schemeClr val="tx1">
                  <a:lumMod val="95000"/>
                </a:schemeClr>
              </a:solidFill>
              <a:latin typeface="Palatino Linotype" panose="02040502050505030304" pitchFamily="18" charset="0"/>
            </a:endParaRPr>
          </a:p>
          <a:p>
            <a:pPr marL="0" indent="0" algn="l">
              <a:buNone/>
            </a:pPr>
            <a:r>
              <a:rPr lang="en-US" sz="2400" b="1" u="sng" dirty="0" smtClean="0">
                <a:solidFill>
                  <a:schemeClr val="tx1">
                    <a:lumMod val="95000"/>
                  </a:schemeClr>
                </a:solidFill>
                <a:latin typeface="Palatino Linotype" panose="02040502050505030304" pitchFamily="18" charset="0"/>
              </a:rPr>
              <a:t>Overview:</a:t>
            </a:r>
            <a:r>
              <a:rPr lang="en-US" sz="2400" b="1" dirty="0" smtClean="0">
                <a:solidFill>
                  <a:schemeClr val="tx1">
                    <a:lumMod val="95000"/>
                  </a:schemeClr>
                </a:solidFill>
                <a:latin typeface="Palatino Linotype" panose="02040502050505030304" pitchFamily="18" charset="0"/>
              </a:rPr>
              <a:t> </a:t>
            </a:r>
            <a:r>
              <a:rPr lang="en-US" sz="2400" dirty="0" smtClean="0">
                <a:solidFill>
                  <a:schemeClr val="tx1">
                    <a:lumMod val="95000"/>
                  </a:schemeClr>
                </a:solidFill>
                <a:latin typeface="Palatino Linotype" panose="02040502050505030304" pitchFamily="18" charset="0"/>
              </a:rPr>
              <a:t>Includes essential services </a:t>
            </a:r>
            <a:r>
              <a:rPr lang="en-US" sz="2400" dirty="0">
                <a:solidFill>
                  <a:schemeClr val="tx1">
                    <a:lumMod val="95000"/>
                  </a:schemeClr>
                </a:solidFill>
                <a:latin typeface="Palatino Linotype" panose="02040502050505030304" pitchFamily="18" charset="0"/>
              </a:rPr>
              <a:t>to eligible participants provided on the street or in parks, abandoned buildings, bus stations, campgrounds, and in other such settings where unsheltered persons are staying</a:t>
            </a:r>
            <a:r>
              <a:rPr lang="en-US" sz="2400" dirty="0" smtClean="0">
                <a:solidFill>
                  <a:schemeClr val="tx1">
                    <a:lumMod val="95000"/>
                  </a:schemeClr>
                </a:solidFill>
                <a:latin typeface="Palatino Linotype" panose="02040502050505030304" pitchFamily="18" charset="0"/>
              </a:rPr>
              <a:t>. Staff </a:t>
            </a:r>
            <a:r>
              <a:rPr lang="en-US" sz="2400" dirty="0">
                <a:solidFill>
                  <a:schemeClr val="tx1">
                    <a:lumMod val="95000"/>
                  </a:schemeClr>
                </a:solidFill>
                <a:latin typeface="Palatino Linotype" panose="02040502050505030304" pitchFamily="18" charset="0"/>
              </a:rPr>
              <a:t>salaries related to carrying out street outreach activities are also eligible.</a:t>
            </a:r>
          </a:p>
          <a:p>
            <a:pPr marL="0" indent="0" algn="l">
              <a:buNone/>
            </a:pPr>
            <a:r>
              <a:rPr lang="en-US" sz="2400" dirty="0" smtClean="0">
                <a:solidFill>
                  <a:schemeClr val="bg2">
                    <a:lumMod val="20000"/>
                    <a:lumOff val="80000"/>
                  </a:schemeClr>
                </a:solidFill>
                <a:latin typeface="Palatino Linotype" panose="02040502050505030304" pitchFamily="18" charset="0"/>
              </a:rPr>
              <a:t> </a:t>
            </a:r>
            <a:endParaRPr lang="en-US" dirty="0">
              <a:solidFill>
                <a:schemeClr val="bg2">
                  <a:lumMod val="20000"/>
                  <a:lumOff val="80000"/>
                </a:schemeClr>
              </a:solidFill>
              <a:latin typeface="Palatino Linotype" panose="02040502050505030304" pitchFamily="18" charset="0"/>
            </a:endParaRPr>
          </a:p>
        </p:txBody>
      </p:sp>
      <p:sp>
        <p:nvSpPr>
          <p:cNvPr id="2" name="Title 1"/>
          <p:cNvSpPr>
            <a:spLocks noGrp="1"/>
          </p:cNvSpPr>
          <p:nvPr>
            <p:ph type="title"/>
          </p:nvPr>
        </p:nvSpPr>
        <p:spPr>
          <a:xfrm>
            <a:off x="1600200" y="304800"/>
            <a:ext cx="5867400" cy="701040"/>
          </a:xfrm>
        </p:spPr>
        <p:txBody>
          <a:bodyPr>
            <a:normAutofit/>
          </a:bodyPr>
          <a:lstStyle/>
          <a:p>
            <a:r>
              <a:rPr lang="en-US" sz="2800" b="1" dirty="0"/>
              <a:t>Street</a:t>
            </a:r>
            <a:r>
              <a:rPr lang="en-US" sz="2800" dirty="0" smtClean="0"/>
              <a:t> </a:t>
            </a:r>
            <a:r>
              <a:rPr lang="en-US" sz="2800" b="1" dirty="0"/>
              <a:t>Outreach</a:t>
            </a:r>
            <a:r>
              <a:rPr lang="en-US" sz="2800" dirty="0" smtClean="0"/>
              <a:t> </a:t>
            </a:r>
            <a:endParaRPr lang="en-US" sz="2800" dirty="0"/>
          </a:p>
        </p:txBody>
      </p:sp>
    </p:spTree>
    <p:extLst>
      <p:ext uri="{BB962C8B-B14F-4D97-AF65-F5344CB8AC3E}">
        <p14:creationId xmlns:p14="http://schemas.microsoft.com/office/powerpoint/2010/main" val="111211555"/>
      </p:ext>
    </p:extLst>
  </p:cSld>
  <p:clrMapOvr>
    <a:masterClrMapping/>
  </p:clrMapOvr>
  <mc:AlternateContent xmlns:mc="http://schemas.openxmlformats.org/markup-compatibility/2006" xmlns:p14="http://schemas.microsoft.com/office/powerpoint/2010/main">
    <mc:Choice Requires="p14">
      <p:transition spd="slow" p14:dur="2000" advTm="21645"/>
    </mc:Choice>
    <mc:Fallback xmlns="">
      <p:transition spd="slow" advTm="21645"/>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85800" y="1143000"/>
            <a:ext cx="8022336" cy="685800"/>
          </a:xfrm>
          <a:solidFill>
            <a:schemeClr val="tx1"/>
          </a:solidFill>
          <a:ln w="76200" cmpd="thinThick">
            <a:solidFill>
              <a:schemeClr val="tx1"/>
            </a:solidFill>
            <a:miter lim="800000"/>
          </a:ln>
        </p:spPr>
        <p:txBody>
          <a:bodyPr vert="horz" lIns="91440" tIns="45720" rIns="91440" bIns="45720" rtlCol="0" anchor="ctr" anchorCtr="0">
            <a:normAutofit fontScale="97500"/>
          </a:bodyPr>
          <a:lstStyle/>
          <a:p>
            <a:pPr>
              <a:spcBef>
                <a:spcPts val="400"/>
              </a:spcBef>
            </a:pPr>
            <a:r>
              <a:rPr lang="en-US" sz="3200" b="1" cap="all" dirty="0">
                <a:solidFill>
                  <a:schemeClr val="bg1">
                    <a:lumMod val="75000"/>
                    <a:lumOff val="25000"/>
                  </a:schemeClr>
                </a:solidFill>
                <a:latin typeface="+mj-lt"/>
                <a:ea typeface="+mj-ea"/>
                <a:cs typeface="Tunga" pitchFamily="2"/>
              </a:rPr>
              <a:t>2 CFR Part 200.414</a:t>
            </a:r>
          </a:p>
        </p:txBody>
      </p:sp>
      <p:sp>
        <p:nvSpPr>
          <p:cNvPr id="4" name="Rectangle 3"/>
          <p:cNvSpPr/>
          <p:nvPr/>
        </p:nvSpPr>
        <p:spPr>
          <a:xfrm>
            <a:off x="2819400" y="3613666"/>
            <a:ext cx="3581399" cy="523220"/>
          </a:xfrm>
          <a:prstGeom prst="rect">
            <a:avLst/>
          </a:prstGeom>
        </p:spPr>
        <p:txBody>
          <a:bodyPr wrap="square">
            <a:spAutoFit/>
          </a:bodyPr>
          <a:lstStyle/>
          <a:p>
            <a:pPr algn="ctr"/>
            <a:r>
              <a:rPr lang="en-US" sz="2800" b="1" dirty="0">
                <a:solidFill>
                  <a:srgbClr val="FF0000"/>
                </a:solidFill>
                <a:latin typeface="Palatino Linotype" panose="02040502050505030304" pitchFamily="18" charset="0"/>
              </a:rPr>
              <a:t>INDIRECT COSTS</a:t>
            </a:r>
            <a:endParaRPr lang="en-US" sz="2800" b="1" dirty="0">
              <a:latin typeface="Palatino Linotype" panose="02040502050505030304" pitchFamily="18" charset="0"/>
            </a:endParaRPr>
          </a:p>
        </p:txBody>
      </p:sp>
    </p:spTree>
    <p:extLst>
      <p:ext uri="{BB962C8B-B14F-4D97-AF65-F5344CB8AC3E}">
        <p14:creationId xmlns:p14="http://schemas.microsoft.com/office/powerpoint/2010/main" val="2071294020"/>
      </p:ext>
    </p:extLst>
  </p:cSld>
  <p:clrMapOvr>
    <a:masterClrMapping/>
  </p:clrMapOvr>
  <mc:AlternateContent xmlns:mc="http://schemas.openxmlformats.org/markup-compatibility/2006" xmlns:p14="http://schemas.microsoft.com/office/powerpoint/2010/main">
    <mc:Choice Requires="p14">
      <p:transition spd="slow" p14:dur="2000" advTm="6909"/>
    </mc:Choice>
    <mc:Fallback xmlns="">
      <p:transition spd="slow" advTm="6909"/>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676400"/>
            <a:ext cx="8229600" cy="4075176"/>
          </a:xfrm>
        </p:spPr>
        <p:txBody>
          <a:bodyPr>
            <a:normAutofit/>
          </a:bodyPr>
          <a:lstStyle/>
          <a:p>
            <a:pPr marL="118864" indent="0" algn="l">
              <a:buNone/>
            </a:pPr>
            <a:r>
              <a:rPr lang="en-US" b="1" dirty="0" smtClean="0">
                <a:latin typeface="Palatino Linotype" panose="02040502050505030304" pitchFamily="18" charset="0"/>
                <a:cs typeface="Arial" pitchFamily="34" charset="0"/>
              </a:rPr>
              <a:t>2 CFR Part 200.414 </a:t>
            </a:r>
            <a:r>
              <a:rPr lang="en-US" dirty="0" smtClean="0">
                <a:latin typeface="Palatino Linotype" panose="02040502050505030304" pitchFamily="18" charset="0"/>
                <a:cs typeface="Arial" pitchFamily="34" charset="0"/>
              </a:rPr>
              <a:t>allows ESG Subrecipients to recoup indirect costs, also known as general management costs, in the performance of their ESG award.</a:t>
            </a:r>
          </a:p>
          <a:p>
            <a:pPr marL="118864" indent="0" algn="l">
              <a:buNone/>
            </a:pPr>
            <a:r>
              <a:rPr lang="en-US" dirty="0" smtClean="0">
                <a:latin typeface="Palatino Linotype" panose="02040502050505030304" pitchFamily="18" charset="0"/>
                <a:cs typeface="Arial" pitchFamily="34" charset="0"/>
              </a:rPr>
              <a:t> </a:t>
            </a:r>
          </a:p>
          <a:p>
            <a:pPr marL="118864" indent="0" algn="l">
              <a:buNone/>
            </a:pPr>
            <a:r>
              <a:rPr lang="en-US" dirty="0" smtClean="0">
                <a:latin typeface="Palatino Linotype" panose="02040502050505030304" pitchFamily="18" charset="0"/>
                <a:cs typeface="Arial" pitchFamily="34" charset="0"/>
              </a:rPr>
              <a:t>Subrecipients do not have to charge for indirect costs. Your ESG grant amount will not be increased to allow for indirect costs, and you will still need to comply with any and all performance measures and outcomes identified in your subrecipient agreements. </a:t>
            </a:r>
            <a:endParaRPr lang="en-US" dirty="0">
              <a:latin typeface="Palatino Linotype" panose="02040502050505030304" pitchFamily="18" charset="0"/>
              <a:cs typeface="Arial" pitchFamily="34" charset="0"/>
            </a:endParaRPr>
          </a:p>
        </p:txBody>
      </p:sp>
      <p:sp>
        <p:nvSpPr>
          <p:cNvPr id="2" name="Title 1"/>
          <p:cNvSpPr>
            <a:spLocks noGrp="1"/>
          </p:cNvSpPr>
          <p:nvPr>
            <p:ph type="title"/>
          </p:nvPr>
        </p:nvSpPr>
        <p:spPr>
          <a:xfrm>
            <a:off x="1143000" y="304800"/>
            <a:ext cx="6781800" cy="701040"/>
          </a:xfrm>
        </p:spPr>
        <p:txBody>
          <a:bodyPr>
            <a:normAutofit/>
          </a:bodyPr>
          <a:lstStyle/>
          <a:p>
            <a:pPr algn="ctr"/>
            <a:r>
              <a:rPr lang="en-US" sz="2800" dirty="0" smtClean="0"/>
              <a:t>INDIRECT COST</a:t>
            </a:r>
            <a:endParaRPr lang="en-US" sz="2800" dirty="0"/>
          </a:p>
        </p:txBody>
      </p:sp>
    </p:spTree>
    <p:extLst>
      <p:ext uri="{BB962C8B-B14F-4D97-AF65-F5344CB8AC3E}">
        <p14:creationId xmlns:p14="http://schemas.microsoft.com/office/powerpoint/2010/main" val="908768935"/>
      </p:ext>
    </p:extLst>
  </p:cSld>
  <p:clrMapOvr>
    <a:masterClrMapping/>
  </p:clrMapOvr>
  <mc:AlternateContent xmlns:mc="http://schemas.openxmlformats.org/markup-compatibility/2006" xmlns:p14="http://schemas.microsoft.com/office/powerpoint/2010/main">
    <mc:Choice Requires="p14">
      <p:transition spd="slow" p14:dur="2000" advTm="15130"/>
    </mc:Choice>
    <mc:Fallback xmlns="">
      <p:transition spd="slow" advTm="1513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676400"/>
            <a:ext cx="8229600" cy="4419600"/>
          </a:xfrm>
        </p:spPr>
        <p:txBody>
          <a:bodyPr>
            <a:normAutofit/>
          </a:bodyPr>
          <a:lstStyle/>
          <a:p>
            <a:pPr marL="461764" indent="-342900" algn="l">
              <a:buFont typeface="Arial" panose="020B0604020202020204" pitchFamily="34" charset="0"/>
              <a:buChar char="•"/>
            </a:pPr>
            <a:r>
              <a:rPr lang="en-US" sz="2400" dirty="0" smtClean="0">
                <a:solidFill>
                  <a:schemeClr val="tx1">
                    <a:lumMod val="95000"/>
                  </a:schemeClr>
                </a:solidFill>
                <a:latin typeface="Palatino Linotype" panose="02040502050505030304" pitchFamily="18" charset="0"/>
                <a:cs typeface="Arial" pitchFamily="34" charset="0"/>
              </a:rPr>
              <a:t>For ESG </a:t>
            </a:r>
            <a:r>
              <a:rPr lang="en-US" sz="2400" dirty="0">
                <a:solidFill>
                  <a:schemeClr val="tx1">
                    <a:lumMod val="95000"/>
                  </a:schemeClr>
                </a:solidFill>
                <a:latin typeface="Palatino Linotype" panose="02040502050505030304" pitchFamily="18" charset="0"/>
                <a:cs typeface="Arial" pitchFamily="34" charset="0"/>
              </a:rPr>
              <a:t>subrecipients that do not currently have an “approved” or negotiated indirect costs rate, the new regulations provide for a </a:t>
            </a:r>
            <a:r>
              <a:rPr lang="en-US" sz="2400" i="1" dirty="0">
                <a:solidFill>
                  <a:schemeClr val="tx1">
                    <a:lumMod val="95000"/>
                  </a:schemeClr>
                </a:solidFill>
                <a:latin typeface="Palatino Linotype" panose="02040502050505030304" pitchFamily="18" charset="0"/>
                <a:cs typeface="Arial" pitchFamily="34" charset="0"/>
              </a:rPr>
              <a:t>de minimus </a:t>
            </a:r>
            <a:r>
              <a:rPr lang="en-US" sz="2400" dirty="0">
                <a:solidFill>
                  <a:schemeClr val="tx1">
                    <a:lumMod val="95000"/>
                  </a:schemeClr>
                </a:solidFill>
                <a:latin typeface="Palatino Linotype" panose="02040502050505030304" pitchFamily="18" charset="0"/>
                <a:cs typeface="Arial" pitchFamily="34" charset="0"/>
              </a:rPr>
              <a:t>rate of 10% of Modified Total Direct Costs (MTDC</a:t>
            </a:r>
            <a:r>
              <a:rPr lang="en-US" sz="2400" dirty="0" smtClean="0">
                <a:solidFill>
                  <a:schemeClr val="tx1">
                    <a:lumMod val="95000"/>
                  </a:schemeClr>
                </a:solidFill>
                <a:latin typeface="Palatino Linotype" panose="02040502050505030304" pitchFamily="18" charset="0"/>
                <a:cs typeface="Arial" pitchFamily="34" charset="0"/>
              </a:rPr>
              <a:t>).</a:t>
            </a:r>
          </a:p>
          <a:p>
            <a:pPr marL="461764" indent="-342900" algn="l">
              <a:buFont typeface="Arial" panose="020B0604020202020204" pitchFamily="34" charset="0"/>
              <a:buChar char="•"/>
            </a:pPr>
            <a:endParaRPr lang="en-US" sz="2400" dirty="0">
              <a:solidFill>
                <a:schemeClr val="tx1">
                  <a:lumMod val="95000"/>
                </a:schemeClr>
              </a:solidFill>
              <a:latin typeface="Palatino Linotype" panose="02040502050505030304" pitchFamily="18" charset="0"/>
              <a:cs typeface="Arial" pitchFamily="34" charset="0"/>
            </a:endParaRPr>
          </a:p>
          <a:p>
            <a:pPr marL="342900" indent="-342900" algn="l">
              <a:lnSpc>
                <a:spcPct val="115000"/>
              </a:lnSpc>
              <a:spcAft>
                <a:spcPts val="921"/>
              </a:spcAft>
              <a:buFont typeface="Arial" panose="020B0604020202020204" pitchFamily="34" charset="0"/>
              <a:buChar char="•"/>
            </a:pPr>
            <a:r>
              <a:rPr lang="en-US" sz="2400" dirty="0" smtClean="0">
                <a:solidFill>
                  <a:schemeClr val="tx1">
                    <a:lumMod val="95000"/>
                  </a:schemeClr>
                </a:solidFill>
                <a:latin typeface="Palatino Linotype" panose="02040502050505030304" pitchFamily="18" charset="0"/>
                <a:ea typeface="Calibri"/>
                <a:cs typeface="Arial" pitchFamily="34" charset="0"/>
              </a:rPr>
              <a:t>The </a:t>
            </a:r>
            <a:r>
              <a:rPr lang="en-US" sz="2400" dirty="0">
                <a:solidFill>
                  <a:schemeClr val="tx1">
                    <a:lumMod val="95000"/>
                  </a:schemeClr>
                </a:solidFill>
                <a:latin typeface="Palatino Linotype" panose="02040502050505030304" pitchFamily="18" charset="0"/>
                <a:ea typeface="Calibri"/>
                <a:cs typeface="Arial" pitchFamily="34" charset="0"/>
              </a:rPr>
              <a:t>County will accept an existing Indirect Cost Rate if previously approved by HUD or another Federal agency.  </a:t>
            </a:r>
          </a:p>
          <a:p>
            <a:pPr>
              <a:buFont typeface="Wingdings"/>
              <a:buChar char=""/>
            </a:pPr>
            <a:endParaRPr lang="en-US" sz="3700" dirty="0">
              <a:latin typeface="Palatino Linotype" panose="02040502050505030304" pitchFamily="18" charset="0"/>
            </a:endParaRPr>
          </a:p>
          <a:p>
            <a:pPr marL="118864" indent="0">
              <a:buNone/>
            </a:pPr>
            <a:endParaRPr lang="en-US" dirty="0">
              <a:latin typeface="Palatino Linotype" panose="02040502050505030304" pitchFamily="18" charset="0"/>
            </a:endParaRPr>
          </a:p>
        </p:txBody>
      </p:sp>
      <p:sp>
        <p:nvSpPr>
          <p:cNvPr id="2" name="Title 1"/>
          <p:cNvSpPr>
            <a:spLocks noGrp="1"/>
          </p:cNvSpPr>
          <p:nvPr>
            <p:ph type="title"/>
          </p:nvPr>
        </p:nvSpPr>
        <p:spPr>
          <a:xfrm>
            <a:off x="1600200" y="304800"/>
            <a:ext cx="5638800" cy="701040"/>
          </a:xfrm>
        </p:spPr>
        <p:txBody>
          <a:bodyPr>
            <a:noAutofit/>
          </a:bodyPr>
          <a:lstStyle/>
          <a:p>
            <a:r>
              <a:rPr lang="en-US" sz="2800" dirty="0" smtClean="0"/>
              <a:t>INDIRECT COSTS, Cont.</a:t>
            </a:r>
            <a:endParaRPr lang="en-US" sz="2800" dirty="0"/>
          </a:p>
        </p:txBody>
      </p:sp>
    </p:spTree>
    <p:extLst>
      <p:ext uri="{BB962C8B-B14F-4D97-AF65-F5344CB8AC3E}">
        <p14:creationId xmlns:p14="http://schemas.microsoft.com/office/powerpoint/2010/main" val="3449418196"/>
      </p:ext>
    </p:extLst>
  </p:cSld>
  <p:clrMapOvr>
    <a:masterClrMapping/>
  </p:clrMapOvr>
  <mc:AlternateContent xmlns:mc="http://schemas.openxmlformats.org/markup-compatibility/2006" xmlns:p14="http://schemas.microsoft.com/office/powerpoint/2010/main">
    <mc:Choice Requires="p14">
      <p:transition spd="slow" p14:dur="2000" advTm="1467"/>
    </mc:Choice>
    <mc:Fallback xmlns="">
      <p:transition spd="slow" advTm="146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676400"/>
            <a:ext cx="8305800" cy="4075176"/>
          </a:xfrm>
        </p:spPr>
        <p:txBody>
          <a:bodyPr>
            <a:normAutofit fontScale="92500" lnSpcReduction="10000"/>
          </a:bodyPr>
          <a:lstStyle/>
          <a:p>
            <a:pPr lvl="0" algn="l">
              <a:buClr>
                <a:srgbClr val="F0AD00"/>
              </a:buClr>
            </a:pPr>
            <a:r>
              <a:rPr lang="en-US" sz="2800" dirty="0">
                <a:solidFill>
                  <a:schemeClr val="tx1">
                    <a:lumMod val="95000"/>
                  </a:schemeClr>
                </a:solidFill>
                <a:latin typeface="Palatino Linotype" panose="02040502050505030304" pitchFamily="18" charset="0"/>
              </a:rPr>
              <a:t>MTDC includes all direct salaries and wages, applicable fringes, materials and supplies (including computing devices), services, travel, and subawards and subcontracts up to the first $25,000 of each subaward and subcontract. </a:t>
            </a:r>
          </a:p>
          <a:p>
            <a:pPr marL="118864" indent="0" algn="l">
              <a:buClr>
                <a:srgbClr val="F0AD00"/>
              </a:buClr>
              <a:buNone/>
            </a:pPr>
            <a:endParaRPr lang="en-US" sz="2800" dirty="0">
              <a:solidFill>
                <a:schemeClr val="tx1">
                  <a:lumMod val="95000"/>
                </a:schemeClr>
              </a:solidFill>
              <a:latin typeface="Palatino Linotype" panose="02040502050505030304" pitchFamily="18" charset="0"/>
            </a:endParaRPr>
          </a:p>
          <a:p>
            <a:pPr lvl="0" algn="l">
              <a:buClr>
                <a:srgbClr val="F0AD00"/>
              </a:buClr>
            </a:pPr>
            <a:r>
              <a:rPr lang="en-US" sz="2800" dirty="0">
                <a:solidFill>
                  <a:schemeClr val="tx1">
                    <a:lumMod val="95000"/>
                  </a:schemeClr>
                </a:solidFill>
                <a:latin typeface="Palatino Linotype" panose="02040502050505030304" pitchFamily="18" charset="0"/>
              </a:rPr>
              <a:t>MTDC </a:t>
            </a:r>
            <a:r>
              <a:rPr lang="en-US" sz="2800" u="sng" dirty="0">
                <a:solidFill>
                  <a:schemeClr val="tx1">
                    <a:lumMod val="95000"/>
                  </a:schemeClr>
                </a:solidFill>
                <a:latin typeface="Palatino Linotype" panose="02040502050505030304" pitchFamily="18" charset="0"/>
              </a:rPr>
              <a:t>does</a:t>
            </a:r>
            <a:r>
              <a:rPr lang="en-US" sz="2800" dirty="0">
                <a:solidFill>
                  <a:schemeClr val="tx1">
                    <a:lumMod val="95000"/>
                  </a:schemeClr>
                </a:solidFill>
                <a:latin typeface="Palatino Linotype" panose="02040502050505030304" pitchFamily="18" charset="0"/>
              </a:rPr>
              <a:t> </a:t>
            </a:r>
            <a:r>
              <a:rPr lang="en-US" sz="2800" u="sng" dirty="0">
                <a:solidFill>
                  <a:schemeClr val="tx1">
                    <a:lumMod val="95000"/>
                  </a:schemeClr>
                </a:solidFill>
                <a:latin typeface="Palatino Linotype" panose="02040502050505030304" pitchFamily="18" charset="0"/>
              </a:rPr>
              <a:t>not</a:t>
            </a:r>
            <a:r>
              <a:rPr lang="en-US" sz="2800" dirty="0">
                <a:solidFill>
                  <a:schemeClr val="tx1">
                    <a:lumMod val="95000"/>
                  </a:schemeClr>
                </a:solidFill>
                <a:latin typeface="Palatino Linotype" panose="02040502050505030304" pitchFamily="18" charset="0"/>
              </a:rPr>
              <a:t> include capital expenditures, construction, real property acquisition, rental costs, scholarships, </a:t>
            </a:r>
            <a:r>
              <a:rPr lang="en-US" sz="2800" dirty="0" smtClean="0">
                <a:solidFill>
                  <a:schemeClr val="tx1">
                    <a:lumMod val="95000"/>
                  </a:schemeClr>
                </a:solidFill>
                <a:latin typeface="Palatino Linotype" panose="02040502050505030304" pitchFamily="18" charset="0"/>
              </a:rPr>
              <a:t>participant support costs</a:t>
            </a:r>
            <a:r>
              <a:rPr lang="en-US" sz="2800" dirty="0">
                <a:solidFill>
                  <a:schemeClr val="tx1">
                    <a:lumMod val="95000"/>
                  </a:schemeClr>
                </a:solidFill>
                <a:latin typeface="Palatino Linotype" panose="02040502050505030304" pitchFamily="18" charset="0"/>
              </a:rPr>
              <a:t>, and equipment (above $5,000).</a:t>
            </a:r>
          </a:p>
          <a:p>
            <a:pPr algn="l"/>
            <a:endParaRPr lang="en-US" dirty="0">
              <a:solidFill>
                <a:schemeClr val="tx1">
                  <a:lumMod val="95000"/>
                </a:schemeClr>
              </a:solidFill>
              <a:latin typeface="Palatino Linotype" panose="02040502050505030304" pitchFamily="18" charset="0"/>
            </a:endParaRPr>
          </a:p>
        </p:txBody>
      </p:sp>
      <p:sp>
        <p:nvSpPr>
          <p:cNvPr id="2" name="Title 1"/>
          <p:cNvSpPr>
            <a:spLocks noGrp="1"/>
          </p:cNvSpPr>
          <p:nvPr>
            <p:ph type="title"/>
          </p:nvPr>
        </p:nvSpPr>
        <p:spPr>
          <a:xfrm>
            <a:off x="762000" y="304800"/>
            <a:ext cx="7696200" cy="838200"/>
          </a:xfrm>
        </p:spPr>
        <p:txBody>
          <a:bodyPr>
            <a:noAutofit/>
          </a:bodyPr>
          <a:lstStyle/>
          <a:p>
            <a:r>
              <a:rPr lang="en-US" sz="2800" dirty="0" smtClean="0"/>
              <a:t>Modified Total Direct Costs (MTDC)</a:t>
            </a:r>
            <a:endParaRPr lang="en-US" sz="2800" dirty="0"/>
          </a:p>
        </p:txBody>
      </p:sp>
    </p:spTree>
    <p:extLst>
      <p:ext uri="{BB962C8B-B14F-4D97-AF65-F5344CB8AC3E}">
        <p14:creationId xmlns:p14="http://schemas.microsoft.com/office/powerpoint/2010/main" val="1380140487"/>
      </p:ext>
    </p:extLst>
  </p:cSld>
  <p:clrMapOvr>
    <a:masterClrMapping/>
  </p:clrMapOvr>
  <mc:AlternateContent xmlns:mc="http://schemas.openxmlformats.org/markup-compatibility/2006" xmlns:p14="http://schemas.microsoft.com/office/powerpoint/2010/main">
    <mc:Choice Requires="p14">
      <p:transition spd="slow" p14:dur="2000" advTm="61714"/>
    </mc:Choice>
    <mc:Fallback xmlns="">
      <p:transition spd="slow" advTm="61714"/>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752600"/>
            <a:ext cx="8229600" cy="3886200"/>
          </a:xfrm>
        </p:spPr>
        <p:txBody>
          <a:bodyPr>
            <a:normAutofit/>
          </a:bodyPr>
          <a:lstStyle/>
          <a:p>
            <a:pPr marL="118864" indent="0" algn="l">
              <a:buNone/>
            </a:pPr>
            <a:r>
              <a:rPr lang="en-US" sz="2400" u="sng" dirty="0">
                <a:latin typeface="Palatino Linotype" panose="02040502050505030304" pitchFamily="18" charset="0"/>
              </a:rPr>
              <a:t>Please Note</a:t>
            </a:r>
            <a:r>
              <a:rPr lang="en-US" sz="2400" dirty="0">
                <a:latin typeface="Palatino Linotype" panose="02040502050505030304" pitchFamily="18" charset="0"/>
              </a:rPr>
              <a:t>: When a </a:t>
            </a:r>
            <a:r>
              <a:rPr lang="en-US" sz="2400" dirty="0" smtClean="0">
                <a:latin typeface="Palatino Linotype" panose="02040502050505030304" pitchFamily="18" charset="0"/>
              </a:rPr>
              <a:t>Subrecipient </a:t>
            </a:r>
            <a:r>
              <a:rPr lang="en-US" sz="2400" dirty="0">
                <a:latin typeface="Palatino Linotype" panose="02040502050505030304" pitchFamily="18" charset="0"/>
              </a:rPr>
              <a:t>chooses to recover or charge for indirect costs, the 10% indirect cost rate </a:t>
            </a:r>
            <a:r>
              <a:rPr lang="en-US" sz="2400" dirty="0" smtClean="0">
                <a:latin typeface="Palatino Linotype" panose="02040502050505030304" pitchFamily="18" charset="0"/>
              </a:rPr>
              <a:t>(or other approved rate) is </a:t>
            </a:r>
            <a:r>
              <a:rPr lang="en-US" sz="2400" dirty="0">
                <a:latin typeface="Palatino Linotype" panose="02040502050505030304" pitchFamily="18" charset="0"/>
              </a:rPr>
              <a:t>applied to the </a:t>
            </a:r>
            <a:r>
              <a:rPr lang="en-US" sz="2400" u="sng" dirty="0">
                <a:latin typeface="Palatino Linotype" panose="02040502050505030304" pitchFamily="18" charset="0"/>
              </a:rPr>
              <a:t>amount actually expended in each reimbursement request</a:t>
            </a:r>
            <a:r>
              <a:rPr lang="en-US" sz="2400" dirty="0">
                <a:latin typeface="Palatino Linotype" panose="02040502050505030304" pitchFamily="18" charset="0"/>
              </a:rPr>
              <a:t>, not the total amount of </a:t>
            </a:r>
            <a:r>
              <a:rPr lang="en-US" sz="2400" dirty="0" smtClean="0">
                <a:latin typeface="Palatino Linotype" panose="02040502050505030304" pitchFamily="18" charset="0"/>
              </a:rPr>
              <a:t>ESG </a:t>
            </a:r>
            <a:r>
              <a:rPr lang="en-US" sz="2400" dirty="0">
                <a:latin typeface="Palatino Linotype" panose="02040502050505030304" pitchFamily="18" charset="0"/>
              </a:rPr>
              <a:t>budgeted</a:t>
            </a:r>
            <a:r>
              <a:rPr lang="en-US" sz="2400" dirty="0" smtClean="0">
                <a:latin typeface="Palatino Linotype" panose="02040502050505030304" pitchFamily="18" charset="0"/>
              </a:rPr>
              <a:t>.</a:t>
            </a:r>
          </a:p>
          <a:p>
            <a:pPr marL="118864" indent="0">
              <a:buNone/>
            </a:pPr>
            <a:r>
              <a:rPr lang="en-US" sz="2400" b="1" dirty="0" smtClean="0">
                <a:solidFill>
                  <a:srgbClr val="FF0000"/>
                </a:solidFill>
                <a:latin typeface="Palatino Linotype" panose="02040502050505030304" pitchFamily="18" charset="0"/>
              </a:rPr>
              <a:t>Be sure to contact your assigned Program Manager for questions or assistance. </a:t>
            </a:r>
            <a:endParaRPr lang="en-US" sz="2400" b="1" dirty="0">
              <a:solidFill>
                <a:srgbClr val="FF0000"/>
              </a:solidFill>
              <a:latin typeface="Palatino Linotype" panose="02040502050505030304" pitchFamily="18" charset="0"/>
            </a:endParaRPr>
          </a:p>
          <a:p>
            <a:pPr marL="118864" indent="0">
              <a:buNone/>
            </a:pPr>
            <a:endParaRPr lang="en-US" dirty="0">
              <a:latin typeface="Palatino Linotype" panose="02040502050505030304" pitchFamily="18" charset="0"/>
            </a:endParaRPr>
          </a:p>
        </p:txBody>
      </p:sp>
      <p:sp>
        <p:nvSpPr>
          <p:cNvPr id="2" name="Title 1"/>
          <p:cNvSpPr>
            <a:spLocks noGrp="1"/>
          </p:cNvSpPr>
          <p:nvPr>
            <p:ph type="title"/>
          </p:nvPr>
        </p:nvSpPr>
        <p:spPr>
          <a:xfrm>
            <a:off x="1524000" y="365760"/>
            <a:ext cx="5715000" cy="701040"/>
          </a:xfrm>
        </p:spPr>
        <p:txBody>
          <a:bodyPr>
            <a:noAutofit/>
          </a:bodyPr>
          <a:lstStyle/>
          <a:p>
            <a:pPr algn="ctr"/>
            <a:r>
              <a:rPr lang="en-US" sz="2800" dirty="0" smtClean="0"/>
              <a:t>INDIRECT COSTS… Cont.</a:t>
            </a:r>
            <a:endParaRPr lang="en-US" sz="2800" dirty="0"/>
          </a:p>
        </p:txBody>
      </p:sp>
    </p:spTree>
    <p:extLst>
      <p:ext uri="{BB962C8B-B14F-4D97-AF65-F5344CB8AC3E}">
        <p14:creationId xmlns:p14="http://schemas.microsoft.com/office/powerpoint/2010/main" val="2225022671"/>
      </p:ext>
    </p:extLst>
  </p:cSld>
  <p:clrMapOvr>
    <a:masterClrMapping/>
  </p:clrMapOvr>
  <mc:AlternateContent xmlns:mc="http://schemas.openxmlformats.org/markup-compatibility/2006" xmlns:p14="http://schemas.microsoft.com/office/powerpoint/2010/main">
    <mc:Choice Requires="p14">
      <p:transition spd="slow" p14:dur="2000" advTm="24038"/>
    </mc:Choice>
    <mc:Fallback xmlns="">
      <p:transition spd="slow" advTm="24038"/>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676400"/>
            <a:ext cx="8229600" cy="4075176"/>
          </a:xfrm>
        </p:spPr>
        <p:txBody>
          <a:bodyPr>
            <a:normAutofit/>
          </a:bodyPr>
          <a:lstStyle/>
          <a:p>
            <a:pPr marL="118864" indent="0" algn="l">
              <a:buNone/>
            </a:pPr>
            <a:r>
              <a:rPr lang="en-US" dirty="0">
                <a:latin typeface="Palatino Linotype" panose="02040502050505030304" pitchFamily="18" charset="0"/>
              </a:rPr>
              <a:t>All </a:t>
            </a:r>
            <a:r>
              <a:rPr lang="en-US" dirty="0" smtClean="0">
                <a:latin typeface="Palatino Linotype" panose="02040502050505030304" pitchFamily="18" charset="0"/>
              </a:rPr>
              <a:t>ESG </a:t>
            </a:r>
            <a:r>
              <a:rPr lang="en-US" dirty="0">
                <a:latin typeface="Palatino Linotype" panose="02040502050505030304" pitchFamily="18" charset="0"/>
              </a:rPr>
              <a:t>subrecipients shall establish and maintain financial, programmatic, statistical, </a:t>
            </a:r>
            <a:r>
              <a:rPr lang="en-US" dirty="0" smtClean="0">
                <a:latin typeface="Palatino Linotype" panose="02040502050505030304" pitchFamily="18" charset="0"/>
              </a:rPr>
              <a:t>client data and assistance, and </a:t>
            </a:r>
            <a:r>
              <a:rPr lang="en-US" dirty="0">
                <a:latin typeface="Palatino Linotype" panose="02040502050505030304" pitchFamily="18" charset="0"/>
              </a:rPr>
              <a:t>other supporting records of its operations and financial activities in accordance with the </a:t>
            </a:r>
            <a:r>
              <a:rPr lang="en-US" b="1" dirty="0">
                <a:latin typeface="Palatino Linotype" panose="02040502050505030304" pitchFamily="18" charset="0"/>
              </a:rPr>
              <a:t>Uniform Administrative Requirements, Cost Principles, and Audit Requirements for Federal Awards </a:t>
            </a:r>
            <a:r>
              <a:rPr lang="en-US" dirty="0">
                <a:latin typeface="Palatino Linotype" panose="02040502050505030304" pitchFamily="18" charset="0"/>
              </a:rPr>
              <a:t>(2 CFR Part 200), and 24 </a:t>
            </a:r>
            <a:r>
              <a:rPr lang="en-US" dirty="0" smtClean="0">
                <a:latin typeface="Palatino Linotype" panose="02040502050505030304" pitchFamily="18" charset="0"/>
              </a:rPr>
              <a:t>CFR Part 576.500, </a:t>
            </a:r>
            <a:r>
              <a:rPr lang="en-US" dirty="0">
                <a:latin typeface="Palatino Linotype" panose="02040502050505030304" pitchFamily="18" charset="0"/>
              </a:rPr>
              <a:t>as they relate to the acceptance and use of </a:t>
            </a:r>
            <a:r>
              <a:rPr lang="en-US" dirty="0" smtClean="0">
                <a:latin typeface="Palatino Linotype" panose="02040502050505030304" pitchFamily="18" charset="0"/>
              </a:rPr>
              <a:t>Emergency Solution Grant funds</a:t>
            </a:r>
            <a:r>
              <a:rPr lang="en-US" dirty="0">
                <a:latin typeface="Palatino Linotype" panose="02040502050505030304" pitchFamily="18" charset="0"/>
              </a:rPr>
              <a:t>.</a:t>
            </a:r>
          </a:p>
          <a:p>
            <a:pPr marL="118864" indent="0" algn="l">
              <a:buNone/>
            </a:pPr>
            <a:endParaRPr lang="en-US" dirty="0">
              <a:latin typeface="Palatino Linotype" panose="02040502050505030304" pitchFamily="18" charset="0"/>
            </a:endParaRPr>
          </a:p>
        </p:txBody>
      </p:sp>
      <p:sp>
        <p:nvSpPr>
          <p:cNvPr id="2" name="Title 1"/>
          <p:cNvSpPr>
            <a:spLocks noGrp="1"/>
          </p:cNvSpPr>
          <p:nvPr>
            <p:ph type="title"/>
          </p:nvPr>
        </p:nvSpPr>
        <p:spPr>
          <a:xfrm>
            <a:off x="1371600" y="304800"/>
            <a:ext cx="6400800" cy="701040"/>
          </a:xfrm>
        </p:spPr>
        <p:txBody>
          <a:bodyPr>
            <a:normAutofit/>
          </a:bodyPr>
          <a:lstStyle/>
          <a:p>
            <a:pPr algn="ctr"/>
            <a:r>
              <a:rPr lang="en-US" sz="2800" dirty="0" smtClean="0"/>
              <a:t>RECORD KEEPING </a:t>
            </a:r>
            <a:endParaRPr lang="en-US" sz="2800" dirty="0"/>
          </a:p>
        </p:txBody>
      </p:sp>
    </p:spTree>
    <p:extLst>
      <p:ext uri="{BB962C8B-B14F-4D97-AF65-F5344CB8AC3E}">
        <p14:creationId xmlns:p14="http://schemas.microsoft.com/office/powerpoint/2010/main" val="3139295712"/>
      </p:ext>
    </p:extLst>
  </p:cSld>
  <p:clrMapOvr>
    <a:masterClrMapping/>
  </p:clrMapOvr>
  <mc:AlternateContent xmlns:mc="http://schemas.openxmlformats.org/markup-compatibility/2006" xmlns:p14="http://schemas.microsoft.com/office/powerpoint/2010/main">
    <mc:Choice Requires="p14">
      <p:transition spd="slow" p14:dur="2000" advTm="17298"/>
    </mc:Choice>
    <mc:Fallback xmlns="">
      <p:transition spd="slow" advTm="17298"/>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3"/>
          <p:cNvSpPr>
            <a:spLocks noGrp="1" noChangeArrowheads="1"/>
          </p:cNvSpPr>
          <p:nvPr>
            <p:ph sz="quarter" idx="13"/>
          </p:nvPr>
        </p:nvSpPr>
        <p:spPr>
          <a:xfrm>
            <a:off x="457200" y="1524000"/>
            <a:ext cx="8305800" cy="4772025"/>
          </a:xfrm>
        </p:spPr>
        <p:txBody>
          <a:bodyPr>
            <a:normAutofit fontScale="77500" lnSpcReduction="20000"/>
          </a:bodyPr>
          <a:lstStyle/>
          <a:p>
            <a:pPr marL="102346" indent="11697" algn="l">
              <a:lnSpc>
                <a:spcPct val="120000"/>
              </a:lnSpc>
              <a:buNone/>
            </a:pPr>
            <a:r>
              <a:rPr lang="en-US" sz="2400" b="1" dirty="0" smtClean="0">
                <a:latin typeface="Palatino Linotype" panose="02040502050505030304" pitchFamily="18" charset="0"/>
                <a:cs typeface="Arial" pitchFamily="34" charset="0"/>
              </a:rPr>
              <a:t>All Subrecipients of ESG funding must have established policies and procedures to ensure the recordkeeping and reporting are met. The </a:t>
            </a:r>
            <a:r>
              <a:rPr lang="en-US" sz="2400" b="1" dirty="0">
                <a:latin typeface="Palatino Linotype" panose="02040502050505030304" pitchFamily="18" charset="0"/>
                <a:cs typeface="Arial" pitchFamily="34" charset="0"/>
              </a:rPr>
              <a:t>general </a:t>
            </a:r>
            <a:r>
              <a:rPr lang="en-US" sz="2400" b="1" dirty="0" smtClean="0">
                <a:latin typeface="Palatino Linotype" panose="02040502050505030304" pitchFamily="18" charset="0"/>
                <a:cs typeface="Arial" pitchFamily="34" charset="0"/>
              </a:rPr>
              <a:t>ESG standard </a:t>
            </a:r>
            <a:r>
              <a:rPr lang="en-US" sz="2400" b="1" dirty="0">
                <a:latin typeface="Palatino Linotype" panose="02040502050505030304" pitchFamily="18" charset="0"/>
                <a:cs typeface="Arial" pitchFamily="34" charset="0"/>
              </a:rPr>
              <a:t>for recordkeeping is that records must be accurate, complete and orderly. Subrecipients need to know and understand the following: </a:t>
            </a:r>
          </a:p>
          <a:p>
            <a:pPr algn="l" eaLnBrk="1" hangingPunct="1">
              <a:lnSpc>
                <a:spcPct val="90000"/>
              </a:lnSpc>
              <a:buFont typeface="Wingdings" pitchFamily="2" charset="2"/>
              <a:buNone/>
            </a:pPr>
            <a:endParaRPr lang="en-US" sz="900" b="1" dirty="0">
              <a:latin typeface="Palatino Linotype" panose="02040502050505030304" pitchFamily="18" charset="0"/>
              <a:cs typeface="Arial" pitchFamily="34" charset="0"/>
            </a:endParaRPr>
          </a:p>
          <a:p>
            <a:pPr marL="457200" lvl="1" indent="-457200" algn="l" eaLnBrk="1" hangingPunct="1">
              <a:lnSpc>
                <a:spcPct val="90000"/>
              </a:lnSpc>
              <a:buFont typeface="Arial" panose="020B0604020202020204" pitchFamily="34" charset="0"/>
              <a:buChar char="•"/>
            </a:pPr>
            <a:r>
              <a:rPr lang="en-US" sz="2300" dirty="0">
                <a:latin typeface="Palatino Linotype" panose="02040502050505030304" pitchFamily="18" charset="0"/>
                <a:cs typeface="Arial" pitchFamily="34" charset="0"/>
              </a:rPr>
              <a:t>What information needs to be collected and </a:t>
            </a:r>
            <a:r>
              <a:rPr lang="en-US" sz="2300" dirty="0" smtClean="0">
                <a:latin typeface="Palatino Linotype" panose="02040502050505030304" pitchFamily="18" charset="0"/>
                <a:cs typeface="Arial" pitchFamily="34" charset="0"/>
              </a:rPr>
              <a:t>why?</a:t>
            </a:r>
            <a:endParaRPr lang="en-US" sz="2300" dirty="0">
              <a:latin typeface="Palatino Linotype" panose="02040502050505030304" pitchFamily="18" charset="0"/>
              <a:cs typeface="Arial" pitchFamily="34" charset="0"/>
            </a:endParaRPr>
          </a:p>
          <a:p>
            <a:pPr marL="457200" lvl="1" indent="-457200" algn="l" eaLnBrk="1" hangingPunct="1">
              <a:lnSpc>
                <a:spcPct val="90000"/>
              </a:lnSpc>
              <a:buFont typeface="Arial" panose="020B0604020202020204" pitchFamily="34" charset="0"/>
              <a:buChar char="•"/>
            </a:pPr>
            <a:r>
              <a:rPr lang="en-US" sz="2300" dirty="0">
                <a:latin typeface="Palatino Linotype" panose="02040502050505030304" pitchFamily="18" charset="0"/>
                <a:cs typeface="Arial" pitchFamily="34" charset="0"/>
              </a:rPr>
              <a:t>When that information should be collected and how </a:t>
            </a:r>
            <a:r>
              <a:rPr lang="en-US" sz="2300" dirty="0" smtClean="0">
                <a:latin typeface="Palatino Linotype" panose="02040502050505030304" pitchFamily="18" charset="0"/>
                <a:cs typeface="Arial" pitchFamily="34" charset="0"/>
              </a:rPr>
              <a:t>often?</a:t>
            </a:r>
            <a:endParaRPr lang="en-US" sz="2300" dirty="0">
              <a:latin typeface="Palatino Linotype" panose="02040502050505030304" pitchFamily="18" charset="0"/>
              <a:cs typeface="Arial" pitchFamily="34" charset="0"/>
            </a:endParaRPr>
          </a:p>
          <a:p>
            <a:pPr marL="457200" lvl="1" indent="-457200" algn="l" eaLnBrk="1" hangingPunct="1">
              <a:lnSpc>
                <a:spcPct val="90000"/>
              </a:lnSpc>
              <a:buFont typeface="Arial" panose="020B0604020202020204" pitchFamily="34" charset="0"/>
              <a:buChar char="•"/>
            </a:pPr>
            <a:r>
              <a:rPr lang="en-US" sz="2300" dirty="0">
                <a:latin typeface="Palatino Linotype" panose="02040502050505030304" pitchFamily="18" charset="0"/>
                <a:cs typeface="Arial" pitchFamily="34" charset="0"/>
              </a:rPr>
              <a:t>How the information should be acquired, organized, and </a:t>
            </a:r>
            <a:r>
              <a:rPr lang="en-US" sz="2300" dirty="0" smtClean="0">
                <a:latin typeface="Palatino Linotype" panose="02040502050505030304" pitchFamily="18" charset="0"/>
                <a:cs typeface="Arial" pitchFamily="34" charset="0"/>
              </a:rPr>
              <a:t>stored?</a:t>
            </a:r>
            <a:endParaRPr lang="en-US" sz="2300" dirty="0">
              <a:latin typeface="Palatino Linotype" panose="02040502050505030304" pitchFamily="18" charset="0"/>
              <a:cs typeface="Arial" pitchFamily="34" charset="0"/>
            </a:endParaRPr>
          </a:p>
          <a:p>
            <a:pPr marL="457200" lvl="1" indent="-457200" algn="l" eaLnBrk="1" hangingPunct="1">
              <a:lnSpc>
                <a:spcPct val="90000"/>
              </a:lnSpc>
              <a:buFont typeface="Arial" panose="020B0604020202020204" pitchFamily="34" charset="0"/>
              <a:buChar char="•"/>
            </a:pPr>
            <a:r>
              <a:rPr lang="en-US" sz="2300" dirty="0">
                <a:latin typeface="Palatino Linotype" panose="02040502050505030304" pitchFamily="18" charset="0"/>
                <a:cs typeface="Arial" pitchFamily="34" charset="0"/>
              </a:rPr>
              <a:t>How the information should be </a:t>
            </a:r>
            <a:r>
              <a:rPr lang="en-US" sz="2300" dirty="0" smtClean="0">
                <a:latin typeface="Palatino Linotype" panose="02040502050505030304" pitchFamily="18" charset="0"/>
                <a:cs typeface="Arial" pitchFamily="34" charset="0"/>
              </a:rPr>
              <a:t>reported?</a:t>
            </a:r>
            <a:endParaRPr lang="en-US" sz="2300" dirty="0">
              <a:latin typeface="Palatino Linotype" panose="02040502050505030304" pitchFamily="18" charset="0"/>
              <a:cs typeface="Arial" pitchFamily="34" charset="0"/>
            </a:endParaRPr>
          </a:p>
          <a:p>
            <a:pPr marL="457200" lvl="1" indent="-457200" algn="l" eaLnBrk="1" hangingPunct="1">
              <a:lnSpc>
                <a:spcPct val="90000"/>
              </a:lnSpc>
              <a:buFont typeface="Arial" panose="020B0604020202020204" pitchFamily="34" charset="0"/>
              <a:buChar char="•"/>
            </a:pPr>
            <a:r>
              <a:rPr lang="en-US" sz="2300" dirty="0">
                <a:latin typeface="Palatino Linotype" panose="02040502050505030304" pitchFamily="18" charset="0"/>
                <a:cs typeface="Arial" pitchFamily="34" charset="0"/>
              </a:rPr>
              <a:t>The required retention period for </a:t>
            </a:r>
            <a:r>
              <a:rPr lang="en-US" sz="2300" dirty="0" smtClean="0">
                <a:latin typeface="Palatino Linotype" panose="02040502050505030304" pitchFamily="18" charset="0"/>
                <a:cs typeface="Arial" pitchFamily="34" charset="0"/>
              </a:rPr>
              <a:t>record?</a:t>
            </a:r>
            <a:endParaRPr lang="en-US" sz="2300" dirty="0">
              <a:latin typeface="Palatino Linotype" panose="02040502050505030304" pitchFamily="18" charset="0"/>
              <a:cs typeface="Arial" pitchFamily="34" charset="0"/>
            </a:endParaRPr>
          </a:p>
          <a:p>
            <a:pPr lvl="1" algn="l" eaLnBrk="1" hangingPunct="1">
              <a:lnSpc>
                <a:spcPct val="90000"/>
              </a:lnSpc>
              <a:buFont typeface="Verdana" pitchFamily="34" charset="0"/>
              <a:buNone/>
            </a:pPr>
            <a:endParaRPr lang="en-US" sz="2200" dirty="0">
              <a:latin typeface="Palatino Linotype" panose="02040502050505030304" pitchFamily="18" charset="0"/>
              <a:cs typeface="Arial" pitchFamily="34" charset="0"/>
            </a:endParaRPr>
          </a:p>
          <a:p>
            <a:pPr algn="l" eaLnBrk="1" hangingPunct="1">
              <a:lnSpc>
                <a:spcPct val="90000"/>
              </a:lnSpc>
              <a:buFont typeface="Wingdings" pitchFamily="2" charset="2"/>
              <a:buNone/>
            </a:pPr>
            <a:r>
              <a:rPr lang="en-US" sz="2300" dirty="0">
                <a:latin typeface="Palatino Linotype" panose="02040502050505030304" pitchFamily="18" charset="0"/>
                <a:cs typeface="Arial" pitchFamily="34" charset="0"/>
              </a:rPr>
              <a:t>Recordkeeping and maintenance of adequate documentation </a:t>
            </a:r>
          </a:p>
          <a:p>
            <a:pPr algn="l" eaLnBrk="1" hangingPunct="1">
              <a:lnSpc>
                <a:spcPct val="90000"/>
              </a:lnSpc>
              <a:buFont typeface="Wingdings" pitchFamily="2" charset="2"/>
              <a:buNone/>
            </a:pPr>
            <a:r>
              <a:rPr lang="en-US" sz="2300" dirty="0">
                <a:latin typeface="Palatino Linotype" panose="02040502050505030304" pitchFamily="18" charset="0"/>
                <a:cs typeface="Arial" pitchFamily="34" charset="0"/>
              </a:rPr>
              <a:t>continues to be one of the most serious administrative problems</a:t>
            </a:r>
          </a:p>
          <a:p>
            <a:pPr algn="l" eaLnBrk="1" hangingPunct="1">
              <a:lnSpc>
                <a:spcPct val="90000"/>
              </a:lnSpc>
              <a:buFont typeface="Wingdings" pitchFamily="2" charset="2"/>
              <a:buNone/>
            </a:pPr>
            <a:r>
              <a:rPr lang="en-US" sz="2300" dirty="0">
                <a:latin typeface="Palatino Linotype" panose="02040502050505030304" pitchFamily="18" charset="0"/>
                <a:cs typeface="Arial" pitchFamily="34" charset="0"/>
              </a:rPr>
              <a:t>undermining program performance and regulatory compliance.</a:t>
            </a:r>
          </a:p>
          <a:p>
            <a:pPr eaLnBrk="1" hangingPunct="1">
              <a:lnSpc>
                <a:spcPct val="90000"/>
              </a:lnSpc>
              <a:buFont typeface="Wingdings" pitchFamily="2" charset="2"/>
              <a:buNone/>
            </a:pPr>
            <a:endParaRPr lang="en-US" dirty="0">
              <a:latin typeface="Palatino Linotype" panose="02040502050505030304" pitchFamily="18" charset="0"/>
            </a:endParaRPr>
          </a:p>
        </p:txBody>
      </p:sp>
      <p:sp>
        <p:nvSpPr>
          <p:cNvPr id="31746" name="Rectangle 2"/>
          <p:cNvSpPr>
            <a:spLocks noGrp="1" noChangeArrowheads="1"/>
          </p:cNvSpPr>
          <p:nvPr>
            <p:ph type="title"/>
          </p:nvPr>
        </p:nvSpPr>
        <p:spPr>
          <a:xfrm>
            <a:off x="429491" y="357187"/>
            <a:ext cx="8181109" cy="633413"/>
          </a:xfrm>
        </p:spPr>
        <p:txBody>
          <a:bodyPr>
            <a:normAutofit/>
          </a:bodyPr>
          <a:lstStyle/>
          <a:p>
            <a:pPr marL="4387">
              <a:defRPr/>
            </a:pPr>
            <a:r>
              <a:rPr lang="en-US" sz="2800" b="1" dirty="0" smtClean="0"/>
              <a:t>Recordkeeping and Reporting</a:t>
            </a:r>
          </a:p>
        </p:txBody>
      </p:sp>
    </p:spTree>
    <p:extLst>
      <p:ext uri="{BB962C8B-B14F-4D97-AF65-F5344CB8AC3E}">
        <p14:creationId xmlns:p14="http://schemas.microsoft.com/office/powerpoint/2010/main" val="1599431221"/>
      </p:ext>
    </p:extLst>
  </p:cSld>
  <p:clrMapOvr>
    <a:masterClrMapping/>
  </p:clrMapOvr>
  <mc:AlternateContent xmlns:mc="http://schemas.openxmlformats.org/markup-compatibility/2006" xmlns:p14="http://schemas.microsoft.com/office/powerpoint/2010/main">
    <mc:Choice Requires="p14">
      <p:transition spd="slow" p14:dur="2000" advTm="28257"/>
    </mc:Choice>
    <mc:Fallback xmlns="">
      <p:transition spd="slow" advTm="28257"/>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sz="quarter" idx="13"/>
          </p:nvPr>
        </p:nvSpPr>
        <p:spPr>
          <a:xfrm>
            <a:off x="249382" y="1371600"/>
            <a:ext cx="8589818" cy="5072063"/>
          </a:xfrm>
        </p:spPr>
        <p:txBody>
          <a:bodyPr>
            <a:normAutofit fontScale="85000" lnSpcReduction="20000"/>
          </a:bodyPr>
          <a:lstStyle/>
          <a:p>
            <a:pPr marL="102346" indent="0" algn="l">
              <a:lnSpc>
                <a:spcPct val="120000"/>
              </a:lnSpc>
              <a:buNone/>
            </a:pPr>
            <a:r>
              <a:rPr lang="en-US" sz="2600" b="1" dirty="0">
                <a:latin typeface="Palatino Linotype" panose="02040502050505030304" pitchFamily="18" charset="0"/>
                <a:cs typeface="Arial" pitchFamily="34" charset="0"/>
              </a:rPr>
              <a:t>Every Subrecipient is required to establish and maintain at least </a:t>
            </a:r>
            <a:r>
              <a:rPr lang="en-US" sz="2600" b="1" dirty="0" smtClean="0">
                <a:latin typeface="Palatino Linotype" panose="02040502050505030304" pitchFamily="18" charset="0"/>
                <a:cs typeface="Arial" pitchFamily="34" charset="0"/>
              </a:rPr>
              <a:t>five (5) major </a:t>
            </a:r>
            <a:r>
              <a:rPr lang="en-US" sz="2600" b="1" dirty="0">
                <a:latin typeface="Palatino Linotype" panose="02040502050505030304" pitchFamily="18" charset="0"/>
                <a:cs typeface="Arial" pitchFamily="34" charset="0"/>
              </a:rPr>
              <a:t>categories of records:</a:t>
            </a:r>
          </a:p>
          <a:p>
            <a:pPr eaLnBrk="1" hangingPunct="1">
              <a:lnSpc>
                <a:spcPct val="80000"/>
              </a:lnSpc>
              <a:buFont typeface="Wingdings" pitchFamily="2" charset="2"/>
              <a:buNone/>
            </a:pPr>
            <a:endParaRPr lang="en-US" sz="1800" dirty="0">
              <a:latin typeface="Palatino Linotype" panose="02040502050505030304" pitchFamily="18" charset="0"/>
              <a:cs typeface="Arial" pitchFamily="34" charset="0"/>
            </a:endParaRPr>
          </a:p>
          <a:p>
            <a:pPr marL="421081" indent="-307038" algn="l">
              <a:buNone/>
            </a:pPr>
            <a:r>
              <a:rPr lang="en-US" sz="1800" dirty="0">
                <a:latin typeface="Palatino Linotype" panose="02040502050505030304" pitchFamily="18" charset="0"/>
                <a:cs typeface="Arial" pitchFamily="34" charset="0"/>
              </a:rPr>
              <a:t>1.	</a:t>
            </a:r>
            <a:r>
              <a:rPr lang="en-US" sz="2300" b="1" dirty="0">
                <a:solidFill>
                  <a:srgbClr val="FF0000"/>
                </a:solidFill>
                <a:latin typeface="Palatino Linotype" panose="02040502050505030304" pitchFamily="18" charset="0"/>
                <a:cs typeface="Arial" pitchFamily="34" charset="0"/>
              </a:rPr>
              <a:t>Administrative records </a:t>
            </a:r>
            <a:r>
              <a:rPr lang="en-US" sz="1800" dirty="0">
                <a:latin typeface="Palatino Linotype" panose="02040502050505030304" pitchFamily="18" charset="0"/>
                <a:cs typeface="Arial" pitchFamily="34" charset="0"/>
              </a:rPr>
              <a:t>- that apply to the </a:t>
            </a:r>
            <a:r>
              <a:rPr lang="en-US" sz="1800" dirty="0" smtClean="0">
                <a:latin typeface="Palatino Linotype" panose="02040502050505030304" pitchFamily="18" charset="0"/>
                <a:cs typeface="Arial" pitchFamily="34" charset="0"/>
              </a:rPr>
              <a:t>overall administration of the activities </a:t>
            </a:r>
            <a:r>
              <a:rPr lang="en-US" sz="1800" dirty="0">
                <a:latin typeface="Palatino Linotype" panose="02040502050505030304" pitchFamily="18" charset="0"/>
                <a:cs typeface="Arial" pitchFamily="34" charset="0"/>
              </a:rPr>
              <a:t>include the following:</a:t>
            </a:r>
            <a:endParaRPr lang="en-US" sz="1800" dirty="0">
              <a:latin typeface="Palatino Linotype" panose="02040502050505030304" pitchFamily="18" charset="0"/>
              <a:cs typeface="Arial" pitchFamily="34" charset="0"/>
              <a:sym typeface="Wingdings 2" pitchFamily="18" charset="2"/>
            </a:endParaRPr>
          </a:p>
          <a:p>
            <a:pPr marL="739816" indent="-318735" algn="l">
              <a:buFont typeface="Wingdings" pitchFamily="2" charset="2"/>
              <a:buChar char="§"/>
            </a:pPr>
            <a:r>
              <a:rPr lang="en-US" sz="1800" dirty="0">
                <a:latin typeface="Palatino Linotype" panose="02040502050505030304" pitchFamily="18" charset="0"/>
                <a:cs typeface="Arial" pitchFamily="34" charset="0"/>
              </a:rPr>
              <a:t>Personnel files</a:t>
            </a:r>
          </a:p>
          <a:p>
            <a:pPr marL="739816" indent="-318735" algn="l">
              <a:buFont typeface="Wingdings" pitchFamily="2" charset="2"/>
              <a:buChar char="§"/>
            </a:pPr>
            <a:r>
              <a:rPr lang="en-US" sz="1800" dirty="0" smtClean="0">
                <a:latin typeface="Palatino Linotype" panose="02040502050505030304" pitchFamily="18" charset="0"/>
                <a:cs typeface="Arial" pitchFamily="34" charset="0"/>
              </a:rPr>
              <a:t>Property </a:t>
            </a:r>
            <a:r>
              <a:rPr lang="en-US" sz="1800" dirty="0">
                <a:latin typeface="Palatino Linotype" panose="02040502050505030304" pitchFamily="18" charset="0"/>
                <a:cs typeface="Arial" pitchFamily="34" charset="0"/>
              </a:rPr>
              <a:t>management files</a:t>
            </a:r>
          </a:p>
          <a:p>
            <a:pPr marL="739816" indent="-318735" algn="l">
              <a:buFont typeface="Wingdings" pitchFamily="2" charset="2"/>
              <a:buChar char="§"/>
            </a:pPr>
            <a:r>
              <a:rPr lang="en-US" sz="1800" dirty="0" smtClean="0">
                <a:latin typeface="Palatino Linotype" panose="02040502050505030304" pitchFamily="18" charset="0"/>
                <a:cs typeface="Arial" pitchFamily="34" charset="0"/>
              </a:rPr>
              <a:t>General </a:t>
            </a:r>
            <a:r>
              <a:rPr lang="en-US" sz="1800" dirty="0">
                <a:latin typeface="Palatino Linotype" panose="02040502050505030304" pitchFamily="18" charset="0"/>
                <a:cs typeface="Arial" pitchFamily="34" charset="0"/>
              </a:rPr>
              <a:t>program files-application, agreement, program policies and guidelines, correspondence, and reports</a:t>
            </a:r>
          </a:p>
          <a:p>
            <a:pPr marL="739816" indent="-318735" algn="l">
              <a:buFont typeface="Wingdings" pitchFamily="2" charset="2"/>
              <a:buChar char="§"/>
            </a:pPr>
            <a:r>
              <a:rPr lang="en-US" sz="1800" dirty="0" smtClean="0">
                <a:latin typeface="Palatino Linotype" panose="02040502050505030304" pitchFamily="18" charset="0"/>
                <a:cs typeface="Arial" pitchFamily="34" charset="0"/>
              </a:rPr>
              <a:t>Legal </a:t>
            </a:r>
            <a:r>
              <a:rPr lang="en-US" sz="1800" dirty="0">
                <a:latin typeface="Palatino Linotype" panose="02040502050505030304" pitchFamily="18" charset="0"/>
                <a:cs typeface="Arial" pitchFamily="34" charset="0"/>
              </a:rPr>
              <a:t>files-articles of incorporation, by laws, tax status, board minutes, contracts, and other agreements</a:t>
            </a:r>
          </a:p>
          <a:p>
            <a:pPr algn="l" eaLnBrk="1" hangingPunct="1">
              <a:lnSpc>
                <a:spcPct val="80000"/>
              </a:lnSpc>
              <a:buFont typeface="Wingdings" pitchFamily="2" charset="2"/>
              <a:buNone/>
            </a:pPr>
            <a:endParaRPr lang="en-US" sz="800" dirty="0">
              <a:latin typeface="Palatino Linotype" panose="02040502050505030304" pitchFamily="18" charset="0"/>
              <a:cs typeface="Arial" pitchFamily="34" charset="0"/>
            </a:endParaRPr>
          </a:p>
          <a:p>
            <a:pPr marL="421081" indent="-307038" algn="l">
              <a:lnSpc>
                <a:spcPct val="80000"/>
              </a:lnSpc>
              <a:buNone/>
            </a:pPr>
            <a:r>
              <a:rPr lang="en-US" sz="1800" dirty="0">
                <a:latin typeface="Palatino Linotype" panose="02040502050505030304" pitchFamily="18" charset="0"/>
                <a:cs typeface="Arial" pitchFamily="34" charset="0"/>
              </a:rPr>
              <a:t>2</a:t>
            </a:r>
            <a:r>
              <a:rPr lang="en-US" sz="1800" i="1" dirty="0">
                <a:latin typeface="Palatino Linotype" panose="02040502050505030304" pitchFamily="18" charset="0"/>
                <a:cs typeface="Arial" pitchFamily="34" charset="0"/>
              </a:rPr>
              <a:t>. </a:t>
            </a:r>
            <a:r>
              <a:rPr lang="en-US" sz="1800" i="1" dirty="0" smtClean="0">
                <a:latin typeface="Palatino Linotype" panose="02040502050505030304" pitchFamily="18" charset="0"/>
                <a:cs typeface="Arial" pitchFamily="34" charset="0"/>
              </a:rPr>
              <a:t> </a:t>
            </a:r>
            <a:r>
              <a:rPr lang="en-US" sz="2300" b="1" dirty="0" smtClean="0">
                <a:solidFill>
                  <a:srgbClr val="FF0000"/>
                </a:solidFill>
                <a:latin typeface="Palatino Linotype" panose="02040502050505030304" pitchFamily="18" charset="0"/>
                <a:cs typeface="Arial" pitchFamily="34" charset="0"/>
              </a:rPr>
              <a:t>Financial</a:t>
            </a:r>
            <a:r>
              <a:rPr lang="en-US" sz="2300" dirty="0" smtClean="0">
                <a:solidFill>
                  <a:srgbClr val="FF0000"/>
                </a:solidFill>
                <a:latin typeface="Palatino Linotype" panose="02040502050505030304" pitchFamily="18" charset="0"/>
                <a:cs typeface="Arial" pitchFamily="34" charset="0"/>
              </a:rPr>
              <a:t> </a:t>
            </a:r>
            <a:r>
              <a:rPr lang="en-US" sz="2300" b="1" dirty="0">
                <a:solidFill>
                  <a:srgbClr val="FF0000"/>
                </a:solidFill>
                <a:latin typeface="Palatino Linotype" panose="02040502050505030304" pitchFamily="18" charset="0"/>
                <a:cs typeface="Arial" pitchFamily="34" charset="0"/>
              </a:rPr>
              <a:t>records </a:t>
            </a:r>
            <a:r>
              <a:rPr lang="en-US" sz="1800" dirty="0">
                <a:latin typeface="Palatino Linotype" panose="02040502050505030304" pitchFamily="18" charset="0"/>
                <a:cs typeface="Arial" pitchFamily="34" charset="0"/>
              </a:rPr>
              <a:t>- including chart of accounts, manual on accounting procedures, journals and ledgers, source documentation, procurement files, </a:t>
            </a:r>
            <a:r>
              <a:rPr lang="en-US" sz="1800" dirty="0" smtClean="0">
                <a:latin typeface="Palatino Linotype" panose="02040502050505030304" pitchFamily="18" charset="0"/>
                <a:cs typeface="Arial" pitchFamily="34" charset="0"/>
              </a:rPr>
              <a:t>bank </a:t>
            </a:r>
            <a:r>
              <a:rPr lang="en-US" sz="1800" dirty="0">
                <a:latin typeface="Palatino Linotype" panose="02040502050505030304" pitchFamily="18" charset="0"/>
                <a:cs typeface="Arial" pitchFamily="34" charset="0"/>
              </a:rPr>
              <a:t>account records, financial reports, audit </a:t>
            </a:r>
            <a:r>
              <a:rPr lang="en-US" sz="1800" dirty="0" smtClean="0">
                <a:latin typeface="Palatino Linotype" panose="02040502050505030304" pitchFamily="18" charset="0"/>
                <a:cs typeface="Arial" pitchFamily="34" charset="0"/>
              </a:rPr>
              <a:t>files.</a:t>
            </a:r>
          </a:p>
          <a:p>
            <a:pPr marL="421081" indent="-307038" algn="l">
              <a:lnSpc>
                <a:spcPct val="80000"/>
              </a:lnSpc>
              <a:buNone/>
            </a:pPr>
            <a:endParaRPr lang="en-US" sz="1800" dirty="0" smtClean="0">
              <a:latin typeface="Palatino Linotype" panose="02040502050505030304" pitchFamily="18" charset="0"/>
              <a:cs typeface="Arial" pitchFamily="34" charset="0"/>
            </a:endParaRPr>
          </a:p>
          <a:p>
            <a:pPr marL="114043" algn="l">
              <a:lnSpc>
                <a:spcPct val="80000"/>
              </a:lnSpc>
            </a:pPr>
            <a:r>
              <a:rPr lang="en-US" sz="2300" b="1" dirty="0" smtClean="0">
                <a:latin typeface="Palatino Linotype" panose="02040502050505030304" pitchFamily="18" charset="0"/>
                <a:cs typeface="Arial" pitchFamily="34" charset="0"/>
              </a:rPr>
              <a:t>3. </a:t>
            </a:r>
            <a:r>
              <a:rPr lang="en-US" sz="2300" b="1" dirty="0" smtClean="0">
                <a:solidFill>
                  <a:srgbClr val="FF0000"/>
                </a:solidFill>
                <a:latin typeface="Palatino Linotype" panose="02040502050505030304" pitchFamily="18" charset="0"/>
                <a:cs typeface="Arial" pitchFamily="34" charset="0"/>
              </a:rPr>
              <a:t>Project/case</a:t>
            </a:r>
            <a:r>
              <a:rPr lang="en-US" sz="2300" dirty="0" smtClean="0">
                <a:solidFill>
                  <a:srgbClr val="FF0000"/>
                </a:solidFill>
                <a:latin typeface="Palatino Linotype" panose="02040502050505030304" pitchFamily="18" charset="0"/>
                <a:cs typeface="Arial" pitchFamily="34" charset="0"/>
              </a:rPr>
              <a:t> </a:t>
            </a:r>
            <a:r>
              <a:rPr lang="en-US" sz="2300" b="1" dirty="0">
                <a:solidFill>
                  <a:srgbClr val="FF0000"/>
                </a:solidFill>
                <a:latin typeface="Palatino Linotype" panose="02040502050505030304" pitchFamily="18" charset="0"/>
                <a:cs typeface="Arial" pitchFamily="34" charset="0"/>
              </a:rPr>
              <a:t>files </a:t>
            </a:r>
            <a:r>
              <a:rPr lang="en-US" sz="1800" dirty="0">
                <a:latin typeface="Palatino Linotype" panose="02040502050505030304" pitchFamily="18" charset="0"/>
                <a:cs typeface="Arial" pitchFamily="34" charset="0"/>
              </a:rPr>
              <a:t>- documentation of the activities undertaken. </a:t>
            </a:r>
            <a:endParaRPr lang="en-US" sz="1800" dirty="0" smtClean="0">
              <a:latin typeface="Palatino Linotype" panose="02040502050505030304" pitchFamily="18" charset="0"/>
              <a:cs typeface="Arial" pitchFamily="34" charset="0"/>
            </a:endParaRPr>
          </a:p>
          <a:p>
            <a:pPr marL="456943" indent="-342900" algn="l">
              <a:lnSpc>
                <a:spcPct val="80000"/>
              </a:lnSpc>
              <a:buAutoNum type="arabicPeriod" startAt="3"/>
            </a:pPr>
            <a:endParaRPr lang="en-US" sz="1800" dirty="0">
              <a:latin typeface="Palatino Linotype" panose="02040502050505030304" pitchFamily="18" charset="0"/>
              <a:cs typeface="Arial" pitchFamily="34" charset="0"/>
            </a:endParaRPr>
          </a:p>
          <a:p>
            <a:pPr marL="114043" algn="l">
              <a:lnSpc>
                <a:spcPct val="80000"/>
              </a:lnSpc>
            </a:pPr>
            <a:r>
              <a:rPr lang="en-US" sz="2200" b="1" dirty="0" smtClean="0">
                <a:latin typeface="Palatino Linotype" panose="02040502050505030304" pitchFamily="18" charset="0"/>
                <a:cs typeface="Arial" pitchFamily="34" charset="0"/>
              </a:rPr>
              <a:t>4. </a:t>
            </a:r>
            <a:r>
              <a:rPr lang="en-US" sz="2200" b="1" dirty="0" smtClean="0">
                <a:solidFill>
                  <a:srgbClr val="FF0000"/>
                </a:solidFill>
                <a:latin typeface="Palatino Linotype" panose="02040502050505030304" pitchFamily="18" charset="0"/>
                <a:cs typeface="Arial" pitchFamily="34" charset="0"/>
              </a:rPr>
              <a:t>Client Data</a:t>
            </a:r>
            <a:r>
              <a:rPr lang="en-US" sz="2200" dirty="0" smtClean="0">
                <a:latin typeface="Palatino Linotype" panose="02040502050505030304" pitchFamily="18" charset="0"/>
                <a:cs typeface="Arial" pitchFamily="34" charset="0"/>
              </a:rPr>
              <a:t> </a:t>
            </a:r>
            <a:r>
              <a:rPr lang="en-US" sz="1800" dirty="0" smtClean="0">
                <a:latin typeface="Palatino Linotype" panose="02040502050505030304" pitchFamily="18" charset="0"/>
                <a:cs typeface="Arial" pitchFamily="34" charset="0"/>
              </a:rPr>
              <a:t>– includes Homeless status, income, assistance and services. </a:t>
            </a:r>
          </a:p>
          <a:p>
            <a:pPr marL="456943" indent="-342900" algn="l">
              <a:lnSpc>
                <a:spcPct val="80000"/>
              </a:lnSpc>
              <a:buAutoNum type="arabicPeriod" startAt="4"/>
            </a:pPr>
            <a:endParaRPr lang="en-US" sz="1800" dirty="0">
              <a:latin typeface="Palatino Linotype" panose="02040502050505030304" pitchFamily="18" charset="0"/>
              <a:cs typeface="Arial" pitchFamily="34" charset="0"/>
            </a:endParaRPr>
          </a:p>
          <a:p>
            <a:pPr marL="114043" algn="l">
              <a:lnSpc>
                <a:spcPct val="80000"/>
              </a:lnSpc>
            </a:pPr>
            <a:r>
              <a:rPr lang="en-US" sz="1800" dirty="0" smtClean="0">
                <a:latin typeface="Palatino Linotype" panose="02040502050505030304" pitchFamily="18" charset="0"/>
              </a:rPr>
              <a:t>5.  </a:t>
            </a:r>
            <a:r>
              <a:rPr lang="en-US" sz="2200" b="1" dirty="0" smtClean="0">
                <a:solidFill>
                  <a:srgbClr val="FF0000"/>
                </a:solidFill>
                <a:latin typeface="Palatino Linotype" panose="02040502050505030304" pitchFamily="18" charset="0"/>
              </a:rPr>
              <a:t>Other Records</a:t>
            </a:r>
            <a:r>
              <a:rPr lang="en-US" sz="1800" b="1" dirty="0" smtClean="0">
                <a:solidFill>
                  <a:srgbClr val="FF0000"/>
                </a:solidFill>
                <a:latin typeface="Palatino Linotype" panose="02040502050505030304" pitchFamily="18" charset="0"/>
              </a:rPr>
              <a:t>  </a:t>
            </a:r>
            <a:r>
              <a:rPr lang="en-US" sz="1800" b="1" dirty="0" smtClean="0">
                <a:latin typeface="Palatino Linotype" panose="02040502050505030304" pitchFamily="18" charset="0"/>
              </a:rPr>
              <a:t>-</a:t>
            </a:r>
            <a:r>
              <a:rPr lang="en-US" sz="1800" b="1" dirty="0" smtClean="0">
                <a:solidFill>
                  <a:srgbClr val="FF0000"/>
                </a:solidFill>
                <a:latin typeface="Palatino Linotype" panose="02040502050505030304" pitchFamily="18" charset="0"/>
              </a:rPr>
              <a:t> </a:t>
            </a:r>
            <a:r>
              <a:rPr lang="en-US" sz="1800" dirty="0" smtClean="0">
                <a:latin typeface="Palatino Linotype" panose="02040502050505030304" pitchFamily="18" charset="0"/>
              </a:rPr>
              <a:t>as required by 24 CFR 576.500 (b) through (x)</a:t>
            </a:r>
            <a:r>
              <a:rPr lang="en-US" sz="1800" dirty="0">
                <a:latin typeface="Palatino Linotype" panose="02040502050505030304" pitchFamily="18" charset="0"/>
              </a:rPr>
              <a:t>	</a:t>
            </a:r>
          </a:p>
        </p:txBody>
      </p:sp>
      <p:sp>
        <p:nvSpPr>
          <p:cNvPr id="32770" name="Rectangle 2"/>
          <p:cNvSpPr>
            <a:spLocks noGrp="1" noChangeArrowheads="1"/>
          </p:cNvSpPr>
          <p:nvPr>
            <p:ph type="title"/>
          </p:nvPr>
        </p:nvSpPr>
        <p:spPr>
          <a:xfrm>
            <a:off x="457200" y="381000"/>
            <a:ext cx="8333509" cy="557212"/>
          </a:xfrm>
        </p:spPr>
        <p:txBody>
          <a:bodyPr>
            <a:normAutofit/>
          </a:bodyPr>
          <a:lstStyle/>
          <a:p>
            <a:pPr marL="4387">
              <a:defRPr/>
            </a:pPr>
            <a:r>
              <a:rPr lang="en-US" sz="2800" b="1" dirty="0" smtClean="0"/>
              <a:t>GENERAL RECORD KEEPING</a:t>
            </a:r>
          </a:p>
        </p:txBody>
      </p:sp>
    </p:spTree>
    <p:extLst>
      <p:ext uri="{BB962C8B-B14F-4D97-AF65-F5344CB8AC3E}">
        <p14:creationId xmlns:p14="http://schemas.microsoft.com/office/powerpoint/2010/main" val="3280754795"/>
      </p:ext>
    </p:extLst>
  </p:cSld>
  <p:clrMapOvr>
    <a:masterClrMapping/>
  </p:clrMapOvr>
  <mc:AlternateContent xmlns:mc="http://schemas.openxmlformats.org/markup-compatibility/2006" xmlns:p14="http://schemas.microsoft.com/office/powerpoint/2010/main">
    <mc:Choice Requires="p14">
      <p:transition spd="slow" p14:dur="2000" advTm="16966"/>
    </mc:Choice>
    <mc:Fallback xmlns="">
      <p:transition spd="slow" advTm="16966"/>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sz="quarter" idx="13"/>
          </p:nvPr>
        </p:nvSpPr>
        <p:spPr>
          <a:xfrm>
            <a:off x="152400" y="1371600"/>
            <a:ext cx="8915400" cy="4981575"/>
          </a:xfrm>
        </p:spPr>
        <p:txBody>
          <a:bodyPr>
            <a:normAutofit fontScale="92500"/>
          </a:bodyPr>
          <a:lstStyle/>
          <a:p>
            <a:pPr marL="114292" indent="0" algn="l">
              <a:lnSpc>
                <a:spcPct val="90000"/>
              </a:lnSpc>
              <a:buNone/>
            </a:pPr>
            <a:r>
              <a:rPr lang="en-US" sz="2400" b="1" dirty="0" smtClean="0">
                <a:latin typeface="Palatino Linotype" panose="02040502050505030304" pitchFamily="18" charset="0"/>
                <a:cs typeface="Arial" pitchFamily="34" charset="0"/>
              </a:rPr>
              <a:t>General standard for record keeping:</a:t>
            </a:r>
          </a:p>
          <a:p>
            <a:pPr algn="l" eaLnBrk="1" hangingPunct="1">
              <a:lnSpc>
                <a:spcPct val="90000"/>
              </a:lnSpc>
            </a:pPr>
            <a:endParaRPr lang="en-US" sz="1100" dirty="0">
              <a:latin typeface="Palatino Linotype" panose="02040502050505030304" pitchFamily="18" charset="0"/>
              <a:cs typeface="Arial" pitchFamily="34" charset="0"/>
            </a:endParaRPr>
          </a:p>
          <a:p>
            <a:pPr lvl="1" algn="l" eaLnBrk="1" hangingPunct="1">
              <a:lnSpc>
                <a:spcPct val="90000"/>
              </a:lnSpc>
            </a:pPr>
            <a:r>
              <a:rPr lang="en-US" sz="2400" dirty="0">
                <a:latin typeface="Palatino Linotype" panose="02040502050505030304" pitchFamily="18" charset="0"/>
                <a:cs typeface="Arial" pitchFamily="34" charset="0"/>
              </a:rPr>
              <a:t>Specific requirements are established in the Sub-recipient agreement per  </a:t>
            </a:r>
            <a:r>
              <a:rPr lang="en-US" sz="2400" dirty="0" smtClean="0">
                <a:latin typeface="Palatino Linotype" panose="02040502050505030304" pitchFamily="18" charset="0"/>
                <a:cs typeface="Arial" pitchFamily="34" charset="0"/>
              </a:rPr>
              <a:t>24 CFR Part 576.500 and 2 </a:t>
            </a:r>
            <a:r>
              <a:rPr lang="en-US" sz="2400" dirty="0">
                <a:latin typeface="Palatino Linotype" panose="02040502050505030304" pitchFamily="18" charset="0"/>
                <a:cs typeface="Arial" pitchFamily="34" charset="0"/>
              </a:rPr>
              <a:t>CFR </a:t>
            </a:r>
            <a:r>
              <a:rPr lang="en-US" sz="2400" dirty="0" smtClean="0">
                <a:latin typeface="Palatino Linotype" panose="02040502050505030304" pitchFamily="18" charset="0"/>
                <a:cs typeface="Arial" pitchFamily="34" charset="0"/>
              </a:rPr>
              <a:t>200.333-200.337.</a:t>
            </a:r>
          </a:p>
          <a:p>
            <a:pPr lvl="1" algn="l" eaLnBrk="1" hangingPunct="1">
              <a:lnSpc>
                <a:spcPct val="90000"/>
              </a:lnSpc>
            </a:pPr>
            <a:endParaRPr lang="en-US" sz="1100" dirty="0" smtClean="0">
              <a:latin typeface="Palatino Linotype" panose="02040502050505030304" pitchFamily="18" charset="0"/>
              <a:cs typeface="Arial" pitchFamily="34" charset="0"/>
            </a:endParaRPr>
          </a:p>
          <a:p>
            <a:pPr lvl="1" algn="l" eaLnBrk="1" hangingPunct="1">
              <a:lnSpc>
                <a:spcPct val="90000"/>
              </a:lnSpc>
            </a:pPr>
            <a:r>
              <a:rPr lang="en-US" sz="2400" u="sng" dirty="0" smtClean="0">
                <a:solidFill>
                  <a:schemeClr val="tx1"/>
                </a:solidFill>
                <a:latin typeface="Palatino Linotype" panose="02040502050505030304" pitchFamily="18" charset="0"/>
                <a:cs typeface="Arial" pitchFamily="34" charset="0"/>
              </a:rPr>
              <a:t>Sub-recipients </a:t>
            </a:r>
            <a:r>
              <a:rPr lang="en-US" sz="2400" u="sng" dirty="0">
                <a:solidFill>
                  <a:schemeClr val="tx1"/>
                </a:solidFill>
                <a:latin typeface="Palatino Linotype" panose="02040502050505030304" pitchFamily="18" charset="0"/>
                <a:cs typeface="Arial" pitchFamily="34" charset="0"/>
              </a:rPr>
              <a:t>maintain records sufficient to:</a:t>
            </a:r>
          </a:p>
          <a:p>
            <a:pPr lvl="1" algn="l" eaLnBrk="1" hangingPunct="1">
              <a:lnSpc>
                <a:spcPct val="90000"/>
              </a:lnSpc>
            </a:pPr>
            <a:endParaRPr lang="en-US" sz="1100" dirty="0">
              <a:latin typeface="Palatino Linotype" panose="02040502050505030304" pitchFamily="18" charset="0"/>
              <a:cs typeface="Arial" pitchFamily="34" charset="0"/>
            </a:endParaRPr>
          </a:p>
          <a:p>
            <a:pPr marL="342900" lvl="2" indent="-342900" algn="l" eaLnBrk="1" hangingPunct="1">
              <a:lnSpc>
                <a:spcPct val="90000"/>
              </a:lnSpc>
              <a:buFont typeface="Wingdings" panose="05000000000000000000" pitchFamily="2" charset="2"/>
              <a:buChar char="q"/>
            </a:pPr>
            <a:r>
              <a:rPr lang="en-US" sz="2200" dirty="0">
                <a:latin typeface="Palatino Linotype" panose="02040502050505030304" pitchFamily="18" charset="0"/>
                <a:cs typeface="Arial" pitchFamily="34" charset="0"/>
              </a:rPr>
              <a:t>Provide a full description of each activity </a:t>
            </a:r>
          </a:p>
          <a:p>
            <a:pPr marL="342900" lvl="2" indent="-342900" algn="l" eaLnBrk="1" hangingPunct="1">
              <a:lnSpc>
                <a:spcPct val="90000"/>
              </a:lnSpc>
              <a:buFont typeface="Wingdings" panose="05000000000000000000" pitchFamily="2" charset="2"/>
              <a:buChar char="q"/>
            </a:pPr>
            <a:r>
              <a:rPr lang="en-US" sz="2200" dirty="0" smtClean="0">
                <a:latin typeface="Palatino Linotype" panose="02040502050505030304" pitchFamily="18" charset="0"/>
                <a:cs typeface="Arial" pitchFamily="34" charset="0"/>
              </a:rPr>
              <a:t>Determinations </a:t>
            </a:r>
            <a:r>
              <a:rPr lang="en-US" sz="2200" dirty="0">
                <a:latin typeface="Palatino Linotype" panose="02040502050505030304" pitchFamily="18" charset="0"/>
                <a:cs typeface="Arial" pitchFamily="34" charset="0"/>
              </a:rPr>
              <a:t>required for the eligibility of certain activities</a:t>
            </a:r>
          </a:p>
          <a:p>
            <a:pPr marL="342900" lvl="2" indent="-342900" algn="l" eaLnBrk="1" hangingPunct="1">
              <a:lnSpc>
                <a:spcPct val="90000"/>
              </a:lnSpc>
              <a:buFont typeface="Wingdings" panose="05000000000000000000" pitchFamily="2" charset="2"/>
              <a:buChar char="q"/>
            </a:pPr>
            <a:r>
              <a:rPr lang="en-US" sz="2200" dirty="0" smtClean="0">
                <a:latin typeface="Palatino Linotype" panose="02040502050505030304" pitchFamily="18" charset="0"/>
                <a:cs typeface="Arial" pitchFamily="34" charset="0"/>
              </a:rPr>
              <a:t>Document </a:t>
            </a:r>
            <a:r>
              <a:rPr lang="en-US" sz="2200" dirty="0">
                <a:latin typeface="Palatino Linotype" panose="02040502050505030304" pitchFamily="18" charset="0"/>
                <a:cs typeface="Arial" pitchFamily="34" charset="0"/>
              </a:rPr>
              <a:t>compliance with rules regarding any change of use of real property acquired or improved with </a:t>
            </a:r>
            <a:r>
              <a:rPr lang="en-US" sz="2200" dirty="0" smtClean="0">
                <a:latin typeface="Palatino Linotype" panose="02040502050505030304" pitchFamily="18" charset="0"/>
                <a:cs typeface="Arial" pitchFamily="34" charset="0"/>
              </a:rPr>
              <a:t>ESG </a:t>
            </a:r>
            <a:r>
              <a:rPr lang="en-US" sz="2200" dirty="0">
                <a:latin typeface="Palatino Linotype" panose="02040502050505030304" pitchFamily="18" charset="0"/>
                <a:cs typeface="Arial" pitchFamily="34" charset="0"/>
              </a:rPr>
              <a:t>assistance</a:t>
            </a:r>
          </a:p>
          <a:p>
            <a:pPr marL="342900" lvl="2" indent="-342900" algn="l" eaLnBrk="1" hangingPunct="1">
              <a:lnSpc>
                <a:spcPct val="90000"/>
              </a:lnSpc>
              <a:buFont typeface="Wingdings" panose="05000000000000000000" pitchFamily="2" charset="2"/>
              <a:buChar char="q"/>
            </a:pPr>
            <a:r>
              <a:rPr lang="en-US" sz="2200" dirty="0" smtClean="0">
                <a:latin typeface="Palatino Linotype" panose="02040502050505030304" pitchFamily="18" charset="0"/>
                <a:cs typeface="Arial" pitchFamily="34" charset="0"/>
              </a:rPr>
              <a:t>Detail </a:t>
            </a:r>
            <a:r>
              <a:rPr lang="en-US" sz="2200" dirty="0">
                <a:latin typeface="Palatino Linotype" panose="02040502050505030304" pitchFamily="18" charset="0"/>
                <a:cs typeface="Arial" pitchFamily="34" charset="0"/>
              </a:rPr>
              <a:t>of fair housing and equal opportunity compliance</a:t>
            </a:r>
          </a:p>
          <a:p>
            <a:pPr marL="342900" lvl="2" indent="-342900" algn="l" eaLnBrk="1" hangingPunct="1">
              <a:lnSpc>
                <a:spcPct val="90000"/>
              </a:lnSpc>
              <a:buFont typeface="Wingdings" panose="05000000000000000000" pitchFamily="2" charset="2"/>
              <a:buChar char="q"/>
            </a:pPr>
            <a:r>
              <a:rPr lang="en-US" sz="2200" dirty="0" smtClean="0">
                <a:latin typeface="Palatino Linotype" panose="02040502050505030304" pitchFamily="18" charset="0"/>
                <a:cs typeface="Arial" pitchFamily="34" charset="0"/>
              </a:rPr>
              <a:t>Maintain </a:t>
            </a:r>
            <a:r>
              <a:rPr lang="en-US" sz="2200" dirty="0">
                <a:latin typeface="Palatino Linotype" panose="02040502050505030304" pitchFamily="18" charset="0"/>
                <a:cs typeface="Arial" pitchFamily="34" charset="0"/>
              </a:rPr>
              <a:t>all necessary </a:t>
            </a:r>
            <a:r>
              <a:rPr lang="en-US" sz="2200" dirty="0" smtClean="0">
                <a:latin typeface="Palatino Linotype" panose="02040502050505030304" pitchFamily="18" charset="0"/>
                <a:cs typeface="Arial" pitchFamily="34" charset="0"/>
              </a:rPr>
              <a:t>information </a:t>
            </a:r>
            <a:r>
              <a:rPr lang="en-US" sz="2200" dirty="0">
                <a:latin typeface="Palatino Linotype" panose="02040502050505030304" pitchFamily="18" charset="0"/>
                <a:cs typeface="Arial" pitchFamily="34" charset="0"/>
              </a:rPr>
              <a:t>relative to other program requirements</a:t>
            </a:r>
          </a:p>
        </p:txBody>
      </p:sp>
      <p:sp>
        <p:nvSpPr>
          <p:cNvPr id="33794" name="Rectangle 2"/>
          <p:cNvSpPr>
            <a:spLocks noGrp="1" noChangeArrowheads="1"/>
          </p:cNvSpPr>
          <p:nvPr>
            <p:ph type="title"/>
          </p:nvPr>
        </p:nvSpPr>
        <p:spPr>
          <a:xfrm>
            <a:off x="609600" y="381000"/>
            <a:ext cx="8077200" cy="609600"/>
          </a:xfrm>
        </p:spPr>
        <p:txBody>
          <a:bodyPr>
            <a:normAutofit/>
          </a:bodyPr>
          <a:lstStyle/>
          <a:p>
            <a:pPr marL="4387">
              <a:defRPr/>
            </a:pPr>
            <a:r>
              <a:rPr lang="en-US" sz="2800" b="1" dirty="0" smtClean="0"/>
              <a:t>ESG Program Recordkeeping </a:t>
            </a:r>
          </a:p>
        </p:txBody>
      </p:sp>
    </p:spTree>
    <p:extLst>
      <p:ext uri="{BB962C8B-B14F-4D97-AF65-F5344CB8AC3E}">
        <p14:creationId xmlns:p14="http://schemas.microsoft.com/office/powerpoint/2010/main" val="3344346528"/>
      </p:ext>
    </p:extLst>
  </p:cSld>
  <p:clrMapOvr>
    <a:masterClrMapping/>
  </p:clrMapOvr>
  <mc:AlternateContent xmlns:mc="http://schemas.openxmlformats.org/markup-compatibility/2006" xmlns:p14="http://schemas.microsoft.com/office/powerpoint/2010/main">
    <mc:Choice Requires="p14">
      <p:transition spd="slow" p14:dur="2000" advTm="12907"/>
    </mc:Choice>
    <mc:Fallback xmlns="">
      <p:transition spd="slow" advTm="12907"/>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7" name="Rectangle 3"/>
          <p:cNvSpPr>
            <a:spLocks noGrp="1" noChangeArrowheads="1"/>
          </p:cNvSpPr>
          <p:nvPr>
            <p:ph sz="quarter" idx="13"/>
          </p:nvPr>
        </p:nvSpPr>
        <p:spPr>
          <a:xfrm>
            <a:off x="311727" y="1600200"/>
            <a:ext cx="8451273" cy="4714875"/>
          </a:xfrm>
        </p:spPr>
        <p:txBody>
          <a:bodyPr>
            <a:noAutofit/>
          </a:bodyPr>
          <a:lstStyle/>
          <a:p>
            <a:pPr marL="102346" lvl="1" indent="0" algn="l">
              <a:buNone/>
            </a:pPr>
            <a:r>
              <a:rPr lang="en-US" sz="2000" dirty="0" smtClean="0">
                <a:latin typeface="Palatino Linotype" panose="02040502050505030304" pitchFamily="18" charset="0"/>
              </a:rPr>
              <a:t>General ESG </a:t>
            </a:r>
            <a:r>
              <a:rPr lang="en-US" sz="2000" dirty="0">
                <a:latin typeface="Palatino Linotype" panose="02040502050505030304" pitchFamily="18" charset="0"/>
              </a:rPr>
              <a:t>records shall be retained for a period of </a:t>
            </a:r>
            <a:r>
              <a:rPr lang="en-US" sz="2000" dirty="0" smtClean="0">
                <a:latin typeface="Palatino Linotype" panose="02040502050505030304" pitchFamily="18" charset="0"/>
              </a:rPr>
              <a:t>five (5) years </a:t>
            </a:r>
            <a:r>
              <a:rPr lang="en-US" sz="2000" dirty="0">
                <a:latin typeface="Palatino Linotype" panose="02040502050505030304" pitchFamily="18" charset="0"/>
              </a:rPr>
              <a:t>from the date that the activity or program funded with the </a:t>
            </a:r>
            <a:r>
              <a:rPr lang="en-US" sz="2000" dirty="0" smtClean="0">
                <a:latin typeface="Palatino Linotype" panose="02040502050505030304" pitchFamily="18" charset="0"/>
              </a:rPr>
              <a:t>ESG </a:t>
            </a:r>
            <a:r>
              <a:rPr lang="en-US" sz="2000" dirty="0">
                <a:latin typeface="Palatino Linotype" panose="02040502050505030304" pitchFamily="18" charset="0"/>
              </a:rPr>
              <a:t>grant is </a:t>
            </a:r>
            <a:r>
              <a:rPr lang="en-US" sz="2000" dirty="0" smtClean="0">
                <a:latin typeface="Palatino Linotype" panose="02040502050505030304" pitchFamily="18" charset="0"/>
              </a:rPr>
              <a:t>closed-out </a:t>
            </a:r>
            <a:r>
              <a:rPr lang="en-US" sz="2000" dirty="0">
                <a:latin typeface="Palatino Linotype" panose="02040502050505030304" pitchFamily="18" charset="0"/>
              </a:rPr>
              <a:t>by </a:t>
            </a:r>
            <a:r>
              <a:rPr lang="en-US" sz="2000" dirty="0" smtClean="0">
                <a:latin typeface="Palatino Linotype" panose="02040502050505030304" pitchFamily="18" charset="0"/>
              </a:rPr>
              <a:t>the COUNTY </a:t>
            </a:r>
            <a:r>
              <a:rPr lang="en-US" sz="2000" dirty="0">
                <a:latin typeface="Palatino Linotype" panose="02040502050505030304" pitchFamily="18" charset="0"/>
              </a:rPr>
              <a:t>and reported as complete in the Comprehensive Annual Performance and Evaluation Report (CAPER). </a:t>
            </a:r>
            <a:endParaRPr lang="en-US" sz="2000" dirty="0" smtClean="0">
              <a:latin typeface="Palatino Linotype" panose="02040502050505030304" pitchFamily="18" charset="0"/>
            </a:endParaRPr>
          </a:p>
          <a:p>
            <a:pPr marL="102346" lvl="1" indent="0" algn="l">
              <a:buNone/>
            </a:pPr>
            <a:r>
              <a:rPr lang="en-US" sz="2000" dirty="0" smtClean="0">
                <a:latin typeface="Palatino Linotype" panose="02040502050505030304" pitchFamily="18" charset="0"/>
              </a:rPr>
              <a:t>The </a:t>
            </a:r>
            <a:r>
              <a:rPr lang="en-US" sz="2000" dirty="0">
                <a:latin typeface="Palatino Linotype" panose="02040502050505030304" pitchFamily="18" charset="0"/>
              </a:rPr>
              <a:t>CAPER report is </a:t>
            </a:r>
            <a:r>
              <a:rPr lang="en-US" sz="2000" dirty="0" smtClean="0">
                <a:latin typeface="Palatino Linotype" panose="02040502050505030304" pitchFamily="18" charset="0"/>
              </a:rPr>
              <a:t>submitted yearly </a:t>
            </a:r>
            <a:r>
              <a:rPr lang="en-US" sz="2000" dirty="0">
                <a:latin typeface="Palatino Linotype" panose="02040502050505030304" pitchFamily="18" charset="0"/>
              </a:rPr>
              <a:t>to HUD at the end of </a:t>
            </a:r>
            <a:r>
              <a:rPr lang="en-US" sz="2000" dirty="0" smtClean="0">
                <a:latin typeface="Palatino Linotype" panose="02040502050505030304" pitchFamily="18" charset="0"/>
              </a:rPr>
              <a:t>September.</a:t>
            </a:r>
          </a:p>
          <a:p>
            <a:pPr marL="102346" lvl="1" indent="0" algn="l">
              <a:buNone/>
            </a:pPr>
            <a:r>
              <a:rPr lang="en-US" sz="2000" b="1" dirty="0" smtClean="0">
                <a:solidFill>
                  <a:schemeClr val="tx1"/>
                </a:solidFill>
                <a:latin typeface="Palatino Linotype" panose="02040502050505030304" pitchFamily="18" charset="0"/>
                <a:cs typeface="Arial" pitchFamily="34" charset="0"/>
              </a:rPr>
              <a:t>Subrecipients may retain legible copies of all original source documentation made through microfilming, copying, or other suitable methods. </a:t>
            </a:r>
          </a:p>
          <a:p>
            <a:pPr marL="102346" lvl="1" indent="0">
              <a:buNone/>
            </a:pPr>
            <a:r>
              <a:rPr lang="en-US" sz="2800" b="1" dirty="0" smtClean="0">
                <a:solidFill>
                  <a:srgbClr val="FF0000"/>
                </a:solidFill>
                <a:latin typeface="Palatino Linotype" panose="02040502050505030304" pitchFamily="18" charset="0"/>
                <a:cs typeface="Arial" pitchFamily="34" charset="0"/>
              </a:rPr>
              <a:t>Always </a:t>
            </a:r>
            <a:r>
              <a:rPr lang="en-US" sz="2800" b="1" dirty="0">
                <a:solidFill>
                  <a:srgbClr val="FF0000"/>
                </a:solidFill>
                <a:latin typeface="Palatino Linotype" panose="02040502050505030304" pitchFamily="18" charset="0"/>
                <a:cs typeface="Arial" pitchFamily="34" charset="0"/>
              </a:rPr>
              <a:t>contact </a:t>
            </a:r>
            <a:r>
              <a:rPr lang="en-US" sz="2800" b="1" dirty="0" smtClean="0">
                <a:solidFill>
                  <a:srgbClr val="FF0000"/>
                </a:solidFill>
                <a:latin typeface="Palatino Linotype" panose="02040502050505030304" pitchFamily="18" charset="0"/>
                <a:cs typeface="Arial" pitchFamily="34" charset="0"/>
              </a:rPr>
              <a:t>your Program </a:t>
            </a:r>
            <a:r>
              <a:rPr lang="en-US" sz="2800" b="1" dirty="0">
                <a:solidFill>
                  <a:srgbClr val="FF0000"/>
                </a:solidFill>
                <a:latin typeface="Palatino Linotype" panose="02040502050505030304" pitchFamily="18" charset="0"/>
                <a:cs typeface="Arial" pitchFamily="34" charset="0"/>
              </a:rPr>
              <a:t>Manager prior to the destruction of any </a:t>
            </a:r>
            <a:r>
              <a:rPr lang="en-US" sz="2800" b="1" dirty="0" smtClean="0">
                <a:solidFill>
                  <a:srgbClr val="FF0000"/>
                </a:solidFill>
                <a:latin typeface="Palatino Linotype" panose="02040502050505030304" pitchFamily="18" charset="0"/>
                <a:cs typeface="Arial" pitchFamily="34" charset="0"/>
              </a:rPr>
              <a:t>ESG </a:t>
            </a:r>
            <a:r>
              <a:rPr lang="en-US" sz="2800" b="1" dirty="0">
                <a:solidFill>
                  <a:srgbClr val="FF0000"/>
                </a:solidFill>
                <a:latin typeface="Palatino Linotype" panose="02040502050505030304" pitchFamily="18" charset="0"/>
                <a:cs typeface="Arial" pitchFamily="34" charset="0"/>
              </a:rPr>
              <a:t>records or documents.  </a:t>
            </a:r>
          </a:p>
        </p:txBody>
      </p:sp>
      <p:sp>
        <p:nvSpPr>
          <p:cNvPr id="34818" name="Rectangle 2"/>
          <p:cNvSpPr>
            <a:spLocks noGrp="1" noChangeArrowheads="1"/>
          </p:cNvSpPr>
          <p:nvPr>
            <p:ph type="title"/>
          </p:nvPr>
        </p:nvSpPr>
        <p:spPr>
          <a:xfrm>
            <a:off x="838200" y="304800"/>
            <a:ext cx="7183582" cy="623887"/>
          </a:xfrm>
        </p:spPr>
        <p:txBody>
          <a:bodyPr>
            <a:normAutofit/>
          </a:bodyPr>
          <a:lstStyle/>
          <a:p>
            <a:pPr marL="4387" algn="ctr">
              <a:defRPr/>
            </a:pPr>
            <a:r>
              <a:rPr lang="en-US" sz="2800" b="1" dirty="0" smtClean="0"/>
              <a:t>ESG Program Recordkeeping</a:t>
            </a:r>
          </a:p>
        </p:txBody>
      </p:sp>
    </p:spTree>
    <p:extLst>
      <p:ext uri="{BB962C8B-B14F-4D97-AF65-F5344CB8AC3E}">
        <p14:creationId xmlns:p14="http://schemas.microsoft.com/office/powerpoint/2010/main" val="3801021999"/>
      </p:ext>
    </p:extLst>
  </p:cSld>
  <p:clrMapOvr>
    <a:masterClrMapping/>
  </p:clrMapOvr>
  <mc:AlternateContent xmlns:mc="http://schemas.openxmlformats.org/markup-compatibility/2006" xmlns:p14="http://schemas.microsoft.com/office/powerpoint/2010/main">
    <mc:Choice Requires="p14">
      <p:transition spd="slow" p14:dur="2000" advTm="23804"/>
    </mc:Choice>
    <mc:Fallback xmlns="">
      <p:transition spd="slow" advTm="2380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8600" y="1298331"/>
            <a:ext cx="8686800" cy="5254869"/>
          </a:xfrm>
        </p:spPr>
        <p:txBody>
          <a:bodyPr>
            <a:normAutofit fontScale="32500" lnSpcReduction="20000"/>
          </a:bodyPr>
          <a:lstStyle/>
          <a:p>
            <a:pPr algn="just">
              <a:buFont typeface="Wingdings" pitchFamily="2" charset="2"/>
              <a:buChar char="q"/>
            </a:pPr>
            <a:r>
              <a:rPr lang="en-US" sz="4200" b="1" dirty="0">
                <a:solidFill>
                  <a:schemeClr val="bg2">
                    <a:lumMod val="20000"/>
                    <a:lumOff val="80000"/>
                  </a:schemeClr>
                </a:solidFill>
                <a:latin typeface="Palatino Linotype" panose="02040502050505030304" pitchFamily="18" charset="0"/>
              </a:rPr>
              <a:t>Engagement</a:t>
            </a:r>
          </a:p>
          <a:p>
            <a:pPr marL="347663" indent="0" algn="just">
              <a:lnSpc>
                <a:spcPct val="120000"/>
              </a:lnSpc>
              <a:buNone/>
            </a:pPr>
            <a:r>
              <a:rPr lang="en-US" sz="3800" dirty="0" smtClean="0">
                <a:solidFill>
                  <a:schemeClr val="bg2">
                    <a:lumMod val="20000"/>
                    <a:lumOff val="80000"/>
                  </a:schemeClr>
                </a:solidFill>
                <a:latin typeface="Palatino Linotype" panose="02040502050505030304" pitchFamily="18" charset="0"/>
              </a:rPr>
              <a:t>Activities </a:t>
            </a:r>
            <a:r>
              <a:rPr lang="en-US" sz="3800" dirty="0">
                <a:solidFill>
                  <a:schemeClr val="bg2">
                    <a:lumMod val="20000"/>
                    <a:lumOff val="80000"/>
                  </a:schemeClr>
                </a:solidFill>
                <a:latin typeface="Palatino Linotype" panose="02040502050505030304" pitchFamily="18" charset="0"/>
              </a:rPr>
              <a:t>to locate, </a:t>
            </a:r>
            <a:r>
              <a:rPr lang="en-US" sz="3800" dirty="0" smtClean="0">
                <a:solidFill>
                  <a:schemeClr val="bg2">
                    <a:lumMod val="20000"/>
                    <a:lumOff val="80000"/>
                  </a:schemeClr>
                </a:solidFill>
                <a:latin typeface="Palatino Linotype" panose="02040502050505030304" pitchFamily="18" charset="0"/>
              </a:rPr>
              <a:t>identify, </a:t>
            </a:r>
            <a:r>
              <a:rPr lang="en-US" sz="3800" dirty="0">
                <a:solidFill>
                  <a:schemeClr val="bg2">
                    <a:lumMod val="20000"/>
                    <a:lumOff val="80000"/>
                  </a:schemeClr>
                </a:solidFill>
                <a:latin typeface="Palatino Linotype" panose="02040502050505030304" pitchFamily="18" charset="0"/>
              </a:rPr>
              <a:t>and build relationships with </a:t>
            </a:r>
            <a:r>
              <a:rPr lang="en-US" sz="3800" dirty="0" smtClean="0">
                <a:solidFill>
                  <a:schemeClr val="bg2">
                    <a:lumMod val="20000"/>
                    <a:lumOff val="80000"/>
                  </a:schemeClr>
                </a:solidFill>
                <a:latin typeface="Palatino Linotype" panose="02040502050505030304" pitchFamily="18" charset="0"/>
              </a:rPr>
              <a:t>u</a:t>
            </a:r>
            <a:r>
              <a:rPr lang="en-US" sz="3800" b="1" dirty="0" smtClean="0">
                <a:solidFill>
                  <a:schemeClr val="bg2">
                    <a:lumMod val="20000"/>
                    <a:lumOff val="80000"/>
                  </a:schemeClr>
                </a:solidFill>
                <a:latin typeface="Palatino Linotype" panose="02040502050505030304" pitchFamily="18" charset="0"/>
              </a:rPr>
              <a:t>nsheltered </a:t>
            </a:r>
            <a:r>
              <a:rPr lang="en-US" sz="3800" b="1" dirty="0">
                <a:solidFill>
                  <a:schemeClr val="bg2">
                    <a:lumMod val="20000"/>
                    <a:lumOff val="80000"/>
                  </a:schemeClr>
                </a:solidFill>
                <a:latin typeface="Palatino Linotype" panose="02040502050505030304" pitchFamily="18" charset="0"/>
              </a:rPr>
              <a:t>homeless people </a:t>
            </a:r>
            <a:r>
              <a:rPr lang="en-US" sz="3800" dirty="0" smtClean="0">
                <a:solidFill>
                  <a:schemeClr val="bg2">
                    <a:lumMod val="20000"/>
                    <a:lumOff val="80000"/>
                  </a:schemeClr>
                </a:solidFill>
                <a:latin typeface="Palatino Linotype" panose="02040502050505030304" pitchFamily="18" charset="0"/>
              </a:rPr>
              <a:t>for the purpose </a:t>
            </a:r>
            <a:r>
              <a:rPr lang="en-US" sz="3800" dirty="0">
                <a:solidFill>
                  <a:schemeClr val="bg2">
                    <a:lumMod val="20000"/>
                    <a:lumOff val="80000"/>
                  </a:schemeClr>
                </a:solidFill>
                <a:latin typeface="Palatino Linotype" panose="02040502050505030304" pitchFamily="18" charset="0"/>
              </a:rPr>
              <a:t>of providing </a:t>
            </a:r>
            <a:r>
              <a:rPr lang="en-US" sz="3800" dirty="0" smtClean="0">
                <a:solidFill>
                  <a:schemeClr val="bg2">
                    <a:lumMod val="20000"/>
                    <a:lumOff val="80000"/>
                  </a:schemeClr>
                </a:solidFill>
                <a:latin typeface="Palatino Linotype" panose="02040502050505030304" pitchFamily="18" charset="0"/>
              </a:rPr>
              <a:t>immediate </a:t>
            </a:r>
            <a:r>
              <a:rPr lang="en-US" sz="3800" dirty="0">
                <a:solidFill>
                  <a:schemeClr val="bg2">
                    <a:lumMod val="20000"/>
                    <a:lumOff val="80000"/>
                  </a:schemeClr>
                </a:solidFill>
                <a:latin typeface="Palatino Linotype" panose="02040502050505030304" pitchFamily="18" charset="0"/>
              </a:rPr>
              <a:t>support, intervention, and connections with homeless </a:t>
            </a:r>
            <a:r>
              <a:rPr lang="en-US" sz="3800" dirty="0" smtClean="0">
                <a:solidFill>
                  <a:schemeClr val="bg2">
                    <a:lumMod val="20000"/>
                    <a:lumOff val="80000"/>
                  </a:schemeClr>
                </a:solidFill>
                <a:latin typeface="Palatino Linotype" panose="02040502050505030304" pitchFamily="18" charset="0"/>
              </a:rPr>
              <a:t>assistance </a:t>
            </a:r>
            <a:r>
              <a:rPr lang="en-US" sz="3800" dirty="0">
                <a:solidFill>
                  <a:schemeClr val="bg2">
                    <a:lumMod val="20000"/>
                    <a:lumOff val="80000"/>
                  </a:schemeClr>
                </a:solidFill>
                <a:latin typeface="Palatino Linotype" panose="02040502050505030304" pitchFamily="18" charset="0"/>
              </a:rPr>
              <a:t>programs and/or mainstream social </a:t>
            </a:r>
            <a:r>
              <a:rPr lang="en-US" sz="3800" dirty="0" smtClean="0">
                <a:solidFill>
                  <a:schemeClr val="bg2">
                    <a:lumMod val="20000"/>
                    <a:lumOff val="80000"/>
                  </a:schemeClr>
                </a:solidFill>
                <a:latin typeface="Palatino Linotype" panose="02040502050505030304" pitchFamily="18" charset="0"/>
              </a:rPr>
              <a:t>services and housing </a:t>
            </a:r>
            <a:r>
              <a:rPr lang="en-US" sz="3800" dirty="0">
                <a:solidFill>
                  <a:schemeClr val="bg2">
                    <a:lumMod val="20000"/>
                    <a:lumOff val="80000"/>
                  </a:schemeClr>
                </a:solidFill>
                <a:latin typeface="Palatino Linotype" panose="02040502050505030304" pitchFamily="18" charset="0"/>
              </a:rPr>
              <a:t>programs.</a:t>
            </a:r>
          </a:p>
          <a:p>
            <a:pPr marL="0" indent="0" algn="just">
              <a:buNone/>
            </a:pPr>
            <a:endParaRPr lang="en-US" sz="2500" b="1" dirty="0" smtClean="0">
              <a:solidFill>
                <a:schemeClr val="bg2">
                  <a:lumMod val="20000"/>
                  <a:lumOff val="80000"/>
                </a:schemeClr>
              </a:solidFill>
              <a:latin typeface="Palatino Linotype" panose="02040502050505030304" pitchFamily="18" charset="0"/>
            </a:endParaRPr>
          </a:p>
          <a:p>
            <a:pPr algn="just">
              <a:buFont typeface="Wingdings" pitchFamily="2" charset="2"/>
              <a:buChar char="q"/>
            </a:pPr>
            <a:r>
              <a:rPr lang="en-US" sz="4200" b="1" dirty="0" smtClean="0">
                <a:solidFill>
                  <a:schemeClr val="bg2">
                    <a:lumMod val="20000"/>
                    <a:lumOff val="80000"/>
                  </a:schemeClr>
                </a:solidFill>
                <a:latin typeface="Palatino Linotype" panose="02040502050505030304" pitchFamily="18" charset="0"/>
              </a:rPr>
              <a:t>Case </a:t>
            </a:r>
            <a:r>
              <a:rPr lang="en-US" sz="4200" b="1" dirty="0">
                <a:solidFill>
                  <a:schemeClr val="bg2">
                    <a:lumMod val="20000"/>
                    <a:lumOff val="80000"/>
                  </a:schemeClr>
                </a:solidFill>
                <a:latin typeface="Palatino Linotype" panose="02040502050505030304" pitchFamily="18" charset="0"/>
              </a:rPr>
              <a:t>Management</a:t>
            </a:r>
          </a:p>
          <a:p>
            <a:pPr marL="347663" indent="0" algn="just">
              <a:lnSpc>
                <a:spcPct val="120000"/>
              </a:lnSpc>
              <a:buNone/>
            </a:pPr>
            <a:r>
              <a:rPr lang="en-US" sz="3800" dirty="0" smtClean="0">
                <a:solidFill>
                  <a:schemeClr val="bg2">
                    <a:lumMod val="20000"/>
                    <a:lumOff val="80000"/>
                  </a:schemeClr>
                </a:solidFill>
                <a:latin typeface="Palatino Linotype" panose="02040502050505030304" pitchFamily="18" charset="0"/>
              </a:rPr>
              <a:t>Assessing </a:t>
            </a:r>
            <a:r>
              <a:rPr lang="en-US" sz="3800" dirty="0">
                <a:solidFill>
                  <a:schemeClr val="bg2">
                    <a:lumMod val="20000"/>
                    <a:lumOff val="80000"/>
                  </a:schemeClr>
                </a:solidFill>
                <a:latin typeface="Palatino Linotype" panose="02040502050505030304" pitchFamily="18" charset="0"/>
              </a:rPr>
              <a:t>housing </a:t>
            </a:r>
            <a:r>
              <a:rPr lang="en-US" sz="3800" dirty="0" smtClean="0">
                <a:solidFill>
                  <a:schemeClr val="bg2">
                    <a:lumMod val="20000"/>
                    <a:lumOff val="80000"/>
                  </a:schemeClr>
                </a:solidFill>
                <a:latin typeface="Palatino Linotype" panose="02040502050505030304" pitchFamily="18" charset="0"/>
              </a:rPr>
              <a:t>needs and arranging, coordinating, and monitoring </a:t>
            </a:r>
            <a:r>
              <a:rPr lang="en-US" sz="3800" dirty="0">
                <a:solidFill>
                  <a:schemeClr val="bg2">
                    <a:lumMod val="20000"/>
                    <a:lumOff val="80000"/>
                  </a:schemeClr>
                </a:solidFill>
                <a:latin typeface="Palatino Linotype" panose="02040502050505030304" pitchFamily="18" charset="0"/>
              </a:rPr>
              <a:t>the delivery of </a:t>
            </a:r>
            <a:r>
              <a:rPr lang="en-US" sz="3800" dirty="0" smtClean="0">
                <a:solidFill>
                  <a:schemeClr val="bg2">
                    <a:lumMod val="20000"/>
                    <a:lumOff val="80000"/>
                  </a:schemeClr>
                </a:solidFill>
                <a:latin typeface="Palatino Linotype" panose="02040502050505030304" pitchFamily="18" charset="0"/>
              </a:rPr>
              <a:t>individualized </a:t>
            </a:r>
            <a:r>
              <a:rPr lang="en-US" sz="3800" dirty="0">
                <a:solidFill>
                  <a:schemeClr val="bg2">
                    <a:lumMod val="20000"/>
                    <a:lumOff val="80000"/>
                  </a:schemeClr>
                </a:solidFill>
                <a:latin typeface="Palatino Linotype" panose="02040502050505030304" pitchFamily="18" charset="0"/>
              </a:rPr>
              <a:t>services.</a:t>
            </a:r>
            <a:r>
              <a:rPr lang="en-US" sz="2400" dirty="0" smtClean="0">
                <a:solidFill>
                  <a:schemeClr val="bg2">
                    <a:lumMod val="20000"/>
                    <a:lumOff val="80000"/>
                  </a:schemeClr>
                </a:solidFill>
                <a:latin typeface="Palatino Linotype" panose="02040502050505030304" pitchFamily="18" charset="0"/>
              </a:rPr>
              <a:t>	</a:t>
            </a:r>
            <a:r>
              <a:rPr lang="en-US" sz="2400" dirty="0">
                <a:solidFill>
                  <a:schemeClr val="bg2">
                    <a:lumMod val="20000"/>
                    <a:lumOff val="80000"/>
                  </a:schemeClr>
                </a:solidFill>
                <a:latin typeface="Palatino Linotype" panose="02040502050505030304" pitchFamily="18" charset="0"/>
              </a:rPr>
              <a:t> </a:t>
            </a:r>
            <a:endParaRPr lang="en-US" sz="2400" dirty="0" smtClean="0">
              <a:solidFill>
                <a:schemeClr val="bg2">
                  <a:lumMod val="20000"/>
                  <a:lumOff val="80000"/>
                </a:schemeClr>
              </a:solidFill>
              <a:latin typeface="Palatino Linotype" panose="02040502050505030304" pitchFamily="18" charset="0"/>
            </a:endParaRPr>
          </a:p>
          <a:p>
            <a:pPr marL="0" indent="0" algn="just">
              <a:buNone/>
            </a:pPr>
            <a:endParaRPr lang="en-US" sz="2500" b="1" dirty="0">
              <a:solidFill>
                <a:schemeClr val="bg2">
                  <a:lumMod val="20000"/>
                  <a:lumOff val="80000"/>
                </a:schemeClr>
              </a:solidFill>
              <a:latin typeface="Palatino Linotype" panose="02040502050505030304" pitchFamily="18" charset="0"/>
            </a:endParaRPr>
          </a:p>
          <a:p>
            <a:pPr algn="just">
              <a:buFont typeface="Wingdings" pitchFamily="2" charset="2"/>
              <a:buChar char="q"/>
            </a:pPr>
            <a:r>
              <a:rPr lang="en-US" sz="4200" b="1" dirty="0" smtClean="0">
                <a:solidFill>
                  <a:schemeClr val="bg2">
                    <a:lumMod val="20000"/>
                    <a:lumOff val="80000"/>
                  </a:schemeClr>
                </a:solidFill>
                <a:latin typeface="Palatino Linotype" panose="02040502050505030304" pitchFamily="18" charset="0"/>
              </a:rPr>
              <a:t>Emergency </a:t>
            </a:r>
            <a:r>
              <a:rPr lang="en-US" sz="4200" b="1" dirty="0">
                <a:solidFill>
                  <a:schemeClr val="bg2">
                    <a:lumMod val="20000"/>
                    <a:lumOff val="80000"/>
                  </a:schemeClr>
                </a:solidFill>
                <a:latin typeface="Palatino Linotype" panose="02040502050505030304" pitchFamily="18" charset="0"/>
              </a:rPr>
              <a:t>Health </a:t>
            </a:r>
            <a:r>
              <a:rPr lang="en-US" sz="4200" b="1" dirty="0" smtClean="0">
                <a:solidFill>
                  <a:schemeClr val="bg2">
                    <a:lumMod val="20000"/>
                    <a:lumOff val="80000"/>
                  </a:schemeClr>
                </a:solidFill>
                <a:latin typeface="Palatino Linotype" panose="02040502050505030304" pitchFamily="18" charset="0"/>
              </a:rPr>
              <a:t>Services</a:t>
            </a:r>
          </a:p>
          <a:p>
            <a:pPr marL="347663" indent="0" algn="just">
              <a:lnSpc>
                <a:spcPct val="120000"/>
              </a:lnSpc>
              <a:buNone/>
            </a:pPr>
            <a:r>
              <a:rPr lang="en-US" sz="3800" dirty="0" smtClean="0">
                <a:solidFill>
                  <a:schemeClr val="bg2">
                    <a:lumMod val="20000"/>
                    <a:lumOff val="80000"/>
                  </a:schemeClr>
                </a:solidFill>
                <a:latin typeface="Palatino Linotype" panose="02040502050505030304" pitchFamily="18" charset="0"/>
              </a:rPr>
              <a:t>Outpatient treatment of urgent medical conditions by licensed medical professionals in   community-based settings (e.g., streets, parks, and campgrounds) to those eligible participants unwilling or unable to access emergency shelter or health care facility.</a:t>
            </a:r>
            <a:r>
              <a:rPr lang="en-US" sz="3300" dirty="0" smtClean="0">
                <a:solidFill>
                  <a:schemeClr val="bg2">
                    <a:lumMod val="20000"/>
                    <a:lumOff val="80000"/>
                  </a:schemeClr>
                </a:solidFill>
                <a:latin typeface="Palatino Linotype" panose="02040502050505030304" pitchFamily="18" charset="0"/>
              </a:rPr>
              <a:t>	 </a:t>
            </a:r>
          </a:p>
          <a:p>
            <a:pPr marL="0" indent="0" algn="just">
              <a:lnSpc>
                <a:spcPct val="120000"/>
              </a:lnSpc>
              <a:spcBef>
                <a:spcPts val="0"/>
              </a:spcBef>
              <a:buNone/>
            </a:pPr>
            <a:endParaRPr lang="en-US" sz="2500" dirty="0">
              <a:solidFill>
                <a:schemeClr val="bg2">
                  <a:lumMod val="20000"/>
                  <a:lumOff val="80000"/>
                </a:schemeClr>
              </a:solidFill>
              <a:latin typeface="Palatino Linotype" panose="02040502050505030304" pitchFamily="18" charset="0"/>
            </a:endParaRPr>
          </a:p>
          <a:p>
            <a:pPr algn="just">
              <a:buFont typeface="Wingdings" pitchFamily="2" charset="2"/>
              <a:buChar char="q"/>
            </a:pPr>
            <a:r>
              <a:rPr lang="en-US" sz="4200" b="1" dirty="0" smtClean="0">
                <a:solidFill>
                  <a:schemeClr val="bg2">
                    <a:lumMod val="20000"/>
                    <a:lumOff val="80000"/>
                  </a:schemeClr>
                </a:solidFill>
                <a:latin typeface="Palatino Linotype" panose="02040502050505030304" pitchFamily="18" charset="0"/>
              </a:rPr>
              <a:t>Emergency </a:t>
            </a:r>
            <a:r>
              <a:rPr lang="en-US" sz="4200" b="1" dirty="0">
                <a:solidFill>
                  <a:schemeClr val="bg2">
                    <a:lumMod val="20000"/>
                    <a:lumOff val="80000"/>
                  </a:schemeClr>
                </a:solidFill>
                <a:latin typeface="Palatino Linotype" panose="02040502050505030304" pitchFamily="18" charset="0"/>
              </a:rPr>
              <a:t>Mental Health Services</a:t>
            </a:r>
          </a:p>
          <a:p>
            <a:pPr marL="347663" indent="0" algn="just">
              <a:lnSpc>
                <a:spcPct val="120000"/>
              </a:lnSpc>
              <a:buNone/>
            </a:pPr>
            <a:r>
              <a:rPr lang="en-US" sz="3800" dirty="0" smtClean="0">
                <a:solidFill>
                  <a:schemeClr val="bg2">
                    <a:lumMod val="20000"/>
                    <a:lumOff val="80000"/>
                  </a:schemeClr>
                </a:solidFill>
                <a:latin typeface="Palatino Linotype" panose="02040502050505030304" pitchFamily="18" charset="0"/>
              </a:rPr>
              <a:t>Outpatient </a:t>
            </a:r>
            <a:r>
              <a:rPr lang="en-US" sz="3800" dirty="0">
                <a:solidFill>
                  <a:schemeClr val="bg2">
                    <a:lumMod val="20000"/>
                    <a:lumOff val="80000"/>
                  </a:schemeClr>
                </a:solidFill>
                <a:latin typeface="Palatino Linotype" panose="02040502050505030304" pitchFamily="18" charset="0"/>
              </a:rPr>
              <a:t>treatment of urgent mental health conditions by licensed professionals </a:t>
            </a:r>
            <a:r>
              <a:rPr lang="en-US" sz="3800" dirty="0" smtClean="0">
                <a:solidFill>
                  <a:schemeClr val="bg2">
                    <a:lumMod val="20000"/>
                    <a:lumOff val="80000"/>
                  </a:schemeClr>
                </a:solidFill>
                <a:latin typeface="Palatino Linotype" panose="02040502050505030304" pitchFamily="18" charset="0"/>
              </a:rPr>
              <a:t>in community-based </a:t>
            </a:r>
            <a:r>
              <a:rPr lang="en-US" sz="3800" dirty="0">
                <a:solidFill>
                  <a:schemeClr val="bg2">
                    <a:lumMod val="20000"/>
                    <a:lumOff val="80000"/>
                  </a:schemeClr>
                </a:solidFill>
                <a:latin typeface="Palatino Linotype" panose="02040502050505030304" pitchFamily="18" charset="0"/>
              </a:rPr>
              <a:t>settings (e.g., streets, parks, and </a:t>
            </a:r>
            <a:r>
              <a:rPr lang="en-US" sz="3800" dirty="0" smtClean="0">
                <a:solidFill>
                  <a:schemeClr val="bg2">
                    <a:lumMod val="20000"/>
                    <a:lumOff val="80000"/>
                  </a:schemeClr>
                </a:solidFill>
                <a:latin typeface="Palatino Linotype" panose="02040502050505030304" pitchFamily="18" charset="0"/>
              </a:rPr>
              <a:t>campgrounds</a:t>
            </a:r>
            <a:r>
              <a:rPr lang="en-US" sz="3800" dirty="0">
                <a:solidFill>
                  <a:schemeClr val="bg2">
                    <a:lumMod val="20000"/>
                    <a:lumOff val="80000"/>
                  </a:schemeClr>
                </a:solidFill>
                <a:latin typeface="Palatino Linotype" panose="02040502050505030304" pitchFamily="18" charset="0"/>
              </a:rPr>
              <a:t>)</a:t>
            </a:r>
          </a:p>
          <a:p>
            <a:pPr marL="347663" indent="0" algn="just">
              <a:buNone/>
            </a:pPr>
            <a:endParaRPr lang="en-US" sz="2500" dirty="0">
              <a:solidFill>
                <a:schemeClr val="bg2">
                  <a:lumMod val="20000"/>
                  <a:lumOff val="80000"/>
                </a:schemeClr>
              </a:solidFill>
              <a:latin typeface="Palatino Linotype" panose="02040502050505030304" pitchFamily="18" charset="0"/>
            </a:endParaRPr>
          </a:p>
          <a:p>
            <a:pPr algn="just">
              <a:buFont typeface="Wingdings" pitchFamily="2" charset="2"/>
              <a:buChar char="q"/>
            </a:pPr>
            <a:r>
              <a:rPr lang="en-US" sz="4200" b="1" dirty="0" smtClean="0">
                <a:solidFill>
                  <a:schemeClr val="bg2">
                    <a:lumMod val="20000"/>
                    <a:lumOff val="80000"/>
                  </a:schemeClr>
                </a:solidFill>
                <a:latin typeface="Palatino Linotype" panose="02040502050505030304" pitchFamily="18" charset="0"/>
              </a:rPr>
              <a:t>Transportation</a:t>
            </a:r>
            <a:endParaRPr lang="en-US" sz="4200" b="1" dirty="0">
              <a:solidFill>
                <a:schemeClr val="bg2">
                  <a:lumMod val="20000"/>
                  <a:lumOff val="80000"/>
                </a:schemeClr>
              </a:solidFill>
              <a:latin typeface="Palatino Linotype" panose="02040502050505030304" pitchFamily="18" charset="0"/>
            </a:endParaRPr>
          </a:p>
          <a:p>
            <a:pPr marL="347663" indent="0" algn="just">
              <a:lnSpc>
                <a:spcPct val="120000"/>
              </a:lnSpc>
              <a:buNone/>
            </a:pPr>
            <a:r>
              <a:rPr lang="en-US" sz="3800" dirty="0" smtClean="0">
                <a:solidFill>
                  <a:schemeClr val="bg2">
                    <a:lumMod val="20000"/>
                    <a:lumOff val="80000"/>
                  </a:schemeClr>
                </a:solidFill>
                <a:latin typeface="Palatino Linotype" panose="02040502050505030304" pitchFamily="18" charset="0"/>
              </a:rPr>
              <a:t>Travel by outreach workers</a:t>
            </a:r>
            <a:r>
              <a:rPr lang="en-US" sz="3800" dirty="0">
                <a:solidFill>
                  <a:schemeClr val="bg2">
                    <a:lumMod val="20000"/>
                    <a:lumOff val="80000"/>
                  </a:schemeClr>
                </a:solidFill>
                <a:latin typeface="Palatino Linotype" panose="02040502050505030304" pitchFamily="18" charset="0"/>
              </a:rPr>
              <a:t>, social workers, medical </a:t>
            </a:r>
            <a:r>
              <a:rPr lang="en-US" sz="3800" dirty="0" smtClean="0">
                <a:solidFill>
                  <a:schemeClr val="bg2">
                    <a:lumMod val="20000"/>
                    <a:lumOff val="80000"/>
                  </a:schemeClr>
                </a:solidFill>
                <a:latin typeface="Palatino Linotype" panose="02040502050505030304" pitchFamily="18" charset="0"/>
              </a:rPr>
              <a:t>professionals, </a:t>
            </a:r>
            <a:r>
              <a:rPr lang="en-US" sz="3800" dirty="0">
                <a:solidFill>
                  <a:schemeClr val="bg2">
                    <a:lumMod val="20000"/>
                    <a:lumOff val="80000"/>
                  </a:schemeClr>
                </a:solidFill>
                <a:latin typeface="Palatino Linotype" panose="02040502050505030304" pitchFamily="18" charset="0"/>
              </a:rPr>
              <a:t>or other service providers </a:t>
            </a:r>
            <a:r>
              <a:rPr lang="en-US" sz="3800" dirty="0" smtClean="0">
                <a:solidFill>
                  <a:schemeClr val="bg2">
                    <a:lumMod val="20000"/>
                    <a:lumOff val="80000"/>
                  </a:schemeClr>
                </a:solidFill>
                <a:latin typeface="Palatino Linotype" panose="02040502050505030304" pitchFamily="18" charset="0"/>
              </a:rPr>
              <a:t>during </a:t>
            </a:r>
            <a:r>
              <a:rPr lang="en-US" sz="3800" dirty="0">
                <a:solidFill>
                  <a:schemeClr val="bg2">
                    <a:lumMod val="20000"/>
                    <a:lumOff val="80000"/>
                  </a:schemeClr>
                </a:solidFill>
                <a:latin typeface="Palatino Linotype" panose="02040502050505030304" pitchFamily="18" charset="0"/>
              </a:rPr>
              <a:t>the provision of eligible street outreach services.</a:t>
            </a:r>
          </a:p>
          <a:p>
            <a:pPr marL="0" indent="0" algn="just">
              <a:buNone/>
            </a:pPr>
            <a:endParaRPr lang="en-US" sz="2500" dirty="0">
              <a:solidFill>
                <a:schemeClr val="bg2">
                  <a:lumMod val="20000"/>
                  <a:lumOff val="80000"/>
                </a:schemeClr>
              </a:solidFill>
              <a:latin typeface="Palatino Linotype" panose="02040502050505030304" pitchFamily="18" charset="0"/>
            </a:endParaRPr>
          </a:p>
          <a:p>
            <a:pPr algn="just">
              <a:buFont typeface="Wingdings" pitchFamily="2" charset="2"/>
              <a:buChar char="q"/>
            </a:pPr>
            <a:r>
              <a:rPr lang="en-US" sz="4200" b="1" dirty="0" smtClean="0">
                <a:solidFill>
                  <a:schemeClr val="bg2">
                    <a:lumMod val="20000"/>
                    <a:lumOff val="80000"/>
                  </a:schemeClr>
                </a:solidFill>
                <a:latin typeface="Palatino Linotype" panose="02040502050505030304" pitchFamily="18" charset="0"/>
              </a:rPr>
              <a:t>Services </a:t>
            </a:r>
            <a:r>
              <a:rPr lang="en-US" sz="4200" b="1" dirty="0">
                <a:solidFill>
                  <a:schemeClr val="bg2">
                    <a:lumMod val="20000"/>
                    <a:lumOff val="80000"/>
                  </a:schemeClr>
                </a:solidFill>
                <a:latin typeface="Palatino Linotype" panose="02040502050505030304" pitchFamily="18" charset="0"/>
              </a:rPr>
              <a:t>to Special Populations</a:t>
            </a:r>
          </a:p>
          <a:p>
            <a:pPr marL="347663" indent="0" algn="just">
              <a:lnSpc>
                <a:spcPct val="120000"/>
              </a:lnSpc>
              <a:buNone/>
            </a:pPr>
            <a:r>
              <a:rPr lang="en-US" sz="3800" dirty="0" smtClean="0">
                <a:solidFill>
                  <a:schemeClr val="bg2">
                    <a:lumMod val="20000"/>
                    <a:lumOff val="80000"/>
                  </a:schemeClr>
                </a:solidFill>
                <a:latin typeface="Palatino Linotype" panose="02040502050505030304" pitchFamily="18" charset="0"/>
              </a:rPr>
              <a:t>Address </a:t>
            </a:r>
            <a:r>
              <a:rPr lang="en-US" sz="3800" dirty="0">
                <a:solidFill>
                  <a:schemeClr val="bg2">
                    <a:lumMod val="20000"/>
                    <a:lumOff val="80000"/>
                  </a:schemeClr>
                </a:solidFill>
                <a:latin typeface="Palatino Linotype" panose="02040502050505030304" pitchFamily="18" charset="0"/>
              </a:rPr>
              <a:t>the special needs of homeless youth, victims of domestic violence </a:t>
            </a:r>
            <a:r>
              <a:rPr lang="en-US" sz="3800" dirty="0" smtClean="0">
                <a:solidFill>
                  <a:schemeClr val="bg2">
                    <a:lumMod val="20000"/>
                    <a:lumOff val="80000"/>
                  </a:schemeClr>
                </a:solidFill>
                <a:latin typeface="Palatino Linotype" panose="02040502050505030304" pitchFamily="18" charset="0"/>
              </a:rPr>
              <a:t>and/or </a:t>
            </a:r>
            <a:r>
              <a:rPr lang="en-US" sz="3800" dirty="0">
                <a:solidFill>
                  <a:schemeClr val="bg2">
                    <a:lumMod val="20000"/>
                    <a:lumOff val="80000"/>
                  </a:schemeClr>
                </a:solidFill>
                <a:latin typeface="Palatino Linotype" panose="02040502050505030304" pitchFamily="18" charset="0"/>
              </a:rPr>
              <a:t>related crimes/threats, </a:t>
            </a:r>
            <a:r>
              <a:rPr lang="en-US" sz="3800" dirty="0" smtClean="0">
                <a:solidFill>
                  <a:schemeClr val="bg2">
                    <a:lumMod val="20000"/>
                    <a:lumOff val="80000"/>
                  </a:schemeClr>
                </a:solidFill>
                <a:latin typeface="Palatino Linotype" panose="02040502050505030304" pitchFamily="18" charset="0"/>
              </a:rPr>
              <a:t>and/or </a:t>
            </a:r>
            <a:r>
              <a:rPr lang="en-US" sz="3800" dirty="0">
                <a:solidFill>
                  <a:schemeClr val="bg2">
                    <a:lumMod val="20000"/>
                    <a:lumOff val="80000"/>
                  </a:schemeClr>
                </a:solidFill>
                <a:latin typeface="Palatino Linotype" panose="02040502050505030304" pitchFamily="18" charset="0"/>
              </a:rPr>
              <a:t>people living with HIV/AIDS </a:t>
            </a:r>
            <a:r>
              <a:rPr lang="en-US" sz="3800" dirty="0" smtClean="0">
                <a:solidFill>
                  <a:schemeClr val="bg2">
                    <a:lumMod val="20000"/>
                    <a:lumOff val="80000"/>
                  </a:schemeClr>
                </a:solidFill>
                <a:latin typeface="Palatino Linotype" panose="02040502050505030304" pitchFamily="18" charset="0"/>
              </a:rPr>
              <a:t>that are </a:t>
            </a:r>
            <a:r>
              <a:rPr lang="en-US" sz="3800" dirty="0">
                <a:solidFill>
                  <a:schemeClr val="bg2">
                    <a:lumMod val="20000"/>
                    <a:lumOff val="80000"/>
                  </a:schemeClr>
                </a:solidFill>
                <a:latin typeface="Palatino Linotype" panose="02040502050505030304" pitchFamily="18" charset="0"/>
              </a:rPr>
              <a:t>homeless.</a:t>
            </a:r>
          </a:p>
        </p:txBody>
      </p:sp>
      <p:sp>
        <p:nvSpPr>
          <p:cNvPr id="2" name="Title 1"/>
          <p:cNvSpPr>
            <a:spLocks noGrp="1"/>
          </p:cNvSpPr>
          <p:nvPr>
            <p:ph type="title"/>
          </p:nvPr>
        </p:nvSpPr>
        <p:spPr>
          <a:xfrm>
            <a:off x="457200" y="304800"/>
            <a:ext cx="8229600" cy="685800"/>
          </a:xfrm>
        </p:spPr>
        <p:txBody>
          <a:bodyPr>
            <a:noAutofit/>
          </a:bodyPr>
          <a:lstStyle/>
          <a:p>
            <a:r>
              <a:rPr lang="en-US" sz="2800" b="1" dirty="0" smtClean="0"/>
              <a:t>Eligible Street </a:t>
            </a:r>
            <a:r>
              <a:rPr lang="en-US" sz="2800" b="1" dirty="0"/>
              <a:t>Outreach </a:t>
            </a:r>
            <a:r>
              <a:rPr lang="en-US" sz="2800" b="1" dirty="0" smtClean="0"/>
              <a:t>Activities </a:t>
            </a:r>
            <a:endParaRPr lang="en-US" sz="2800" b="1" dirty="0"/>
          </a:p>
        </p:txBody>
      </p:sp>
    </p:spTree>
    <p:extLst>
      <p:ext uri="{BB962C8B-B14F-4D97-AF65-F5344CB8AC3E}">
        <p14:creationId xmlns:p14="http://schemas.microsoft.com/office/powerpoint/2010/main" val="38258988"/>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spd="slow" advTm="20848"/>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1524000"/>
            <a:ext cx="8382000" cy="4876800"/>
          </a:xfrm>
        </p:spPr>
        <p:txBody>
          <a:bodyPr>
            <a:normAutofit fontScale="55000" lnSpcReduction="20000"/>
          </a:bodyPr>
          <a:lstStyle/>
          <a:p>
            <a:pPr algn="l">
              <a:lnSpc>
                <a:spcPct val="115000"/>
              </a:lnSpc>
              <a:spcAft>
                <a:spcPts val="921"/>
              </a:spcAft>
            </a:pPr>
            <a:r>
              <a:rPr lang="en-US" sz="3300" dirty="0">
                <a:latin typeface="Palatino Linotype" panose="02040502050505030304" pitchFamily="18" charset="0"/>
                <a:ea typeface="Calibri"/>
                <a:cs typeface="Times New Roman"/>
              </a:rPr>
              <a:t>Exceptions to the </a:t>
            </a:r>
            <a:r>
              <a:rPr lang="en-US" sz="3300" dirty="0" smtClean="0">
                <a:latin typeface="Palatino Linotype" panose="02040502050505030304" pitchFamily="18" charset="0"/>
                <a:ea typeface="Calibri"/>
                <a:cs typeface="Times New Roman"/>
              </a:rPr>
              <a:t>five (5) </a:t>
            </a:r>
            <a:r>
              <a:rPr lang="en-US" sz="3300" dirty="0">
                <a:latin typeface="Palatino Linotype" panose="02040502050505030304" pitchFamily="18" charset="0"/>
                <a:ea typeface="Calibri"/>
                <a:cs typeface="Times New Roman"/>
              </a:rPr>
              <a:t>year retention period requirement, pursuant to </a:t>
            </a:r>
            <a:r>
              <a:rPr lang="en-US" sz="3300" dirty="0" smtClean="0">
                <a:latin typeface="Palatino Linotype" panose="02040502050505030304" pitchFamily="18" charset="0"/>
                <a:ea typeface="Calibri"/>
                <a:cs typeface="Times New Roman"/>
              </a:rPr>
              <a:t>24 CFR 576.500 (y) and 2 </a:t>
            </a:r>
            <a:r>
              <a:rPr lang="en-US" sz="3300" dirty="0">
                <a:latin typeface="Palatino Linotype" panose="02040502050505030304" pitchFamily="18" charset="0"/>
                <a:ea typeface="Calibri"/>
                <a:cs typeface="Times New Roman"/>
              </a:rPr>
              <a:t>CFR </a:t>
            </a:r>
            <a:r>
              <a:rPr lang="en-US" sz="3300" dirty="0" smtClean="0">
                <a:latin typeface="Palatino Linotype" panose="02040502050505030304" pitchFamily="18" charset="0"/>
                <a:ea typeface="Calibri"/>
                <a:cs typeface="Times New Roman"/>
              </a:rPr>
              <a:t>200.333, </a:t>
            </a:r>
            <a:r>
              <a:rPr lang="en-US" sz="3300" dirty="0">
                <a:latin typeface="Palatino Linotype" panose="02040502050505030304" pitchFamily="18" charset="0"/>
                <a:ea typeface="Calibri"/>
                <a:cs typeface="Times New Roman"/>
              </a:rPr>
              <a:t>include the following</a:t>
            </a:r>
            <a:r>
              <a:rPr lang="en-US" sz="2900" dirty="0">
                <a:latin typeface="Palatino Linotype" panose="02040502050505030304" pitchFamily="18" charset="0"/>
                <a:ea typeface="Calibri"/>
                <a:cs typeface="Times New Roman"/>
              </a:rPr>
              <a:t>:</a:t>
            </a:r>
            <a:endParaRPr lang="en-US" sz="1800" dirty="0">
              <a:latin typeface="Palatino Linotype" panose="02040502050505030304" pitchFamily="18" charset="0"/>
              <a:ea typeface="Calibri"/>
              <a:cs typeface="Times New Roman"/>
            </a:endParaRPr>
          </a:p>
          <a:p>
            <a:pPr marL="457200" indent="-457200" algn="l">
              <a:lnSpc>
                <a:spcPct val="115000"/>
              </a:lnSpc>
              <a:spcAft>
                <a:spcPts val="921"/>
              </a:spcAft>
              <a:buFont typeface="Wingdings" panose="05000000000000000000" pitchFamily="2" charset="2"/>
              <a:buChar char="§"/>
            </a:pPr>
            <a:r>
              <a:rPr lang="en-US" sz="2900" dirty="0" smtClean="0">
                <a:latin typeface="Palatino Linotype" panose="02040502050505030304" pitchFamily="18" charset="0"/>
                <a:ea typeface="Calibri"/>
                <a:cs typeface="Times New Roman"/>
              </a:rPr>
              <a:t>if </a:t>
            </a:r>
            <a:r>
              <a:rPr lang="en-US" sz="2900" dirty="0">
                <a:latin typeface="Palatino Linotype" panose="02040502050505030304" pitchFamily="18" charset="0"/>
                <a:ea typeface="Calibri"/>
                <a:cs typeface="Times New Roman"/>
              </a:rPr>
              <a:t>any litigation, claim, or audit is started prior to the expiration of the </a:t>
            </a:r>
            <a:r>
              <a:rPr lang="en-US" sz="2900" dirty="0" smtClean="0">
                <a:latin typeface="Palatino Linotype" panose="02040502050505030304" pitchFamily="18" charset="0"/>
                <a:ea typeface="Calibri"/>
                <a:cs typeface="Times New Roman"/>
              </a:rPr>
              <a:t>five (5) year</a:t>
            </a:r>
            <a:r>
              <a:rPr lang="en-US" sz="2900" dirty="0" smtClean="0">
                <a:solidFill>
                  <a:srgbClr val="C00000"/>
                </a:solidFill>
                <a:latin typeface="Palatino Linotype" panose="02040502050505030304" pitchFamily="18" charset="0"/>
                <a:ea typeface="Calibri"/>
                <a:cs typeface="Times New Roman"/>
              </a:rPr>
              <a:t> </a:t>
            </a:r>
            <a:r>
              <a:rPr lang="en-US" sz="2900" dirty="0">
                <a:latin typeface="Palatino Linotype" panose="02040502050505030304" pitchFamily="18" charset="0"/>
                <a:ea typeface="Calibri"/>
                <a:cs typeface="Times New Roman"/>
              </a:rPr>
              <a:t>period;</a:t>
            </a:r>
            <a:endParaRPr lang="en-US" sz="1800" dirty="0">
              <a:latin typeface="Palatino Linotype" panose="02040502050505030304" pitchFamily="18" charset="0"/>
              <a:ea typeface="Calibri"/>
              <a:cs typeface="Times New Roman"/>
            </a:endParaRPr>
          </a:p>
          <a:p>
            <a:pPr marL="457200" indent="-457200" algn="l">
              <a:lnSpc>
                <a:spcPct val="115000"/>
              </a:lnSpc>
              <a:spcAft>
                <a:spcPts val="921"/>
              </a:spcAft>
              <a:buFont typeface="Wingdings" panose="05000000000000000000" pitchFamily="2" charset="2"/>
              <a:buChar char="§"/>
            </a:pPr>
            <a:r>
              <a:rPr lang="en-US" sz="2900" dirty="0" smtClean="0">
                <a:latin typeface="Palatino Linotype" panose="02040502050505030304" pitchFamily="18" charset="0"/>
                <a:ea typeface="Calibri"/>
                <a:cs typeface="Times New Roman"/>
              </a:rPr>
              <a:t>when </a:t>
            </a:r>
            <a:r>
              <a:rPr lang="en-US" sz="2900" dirty="0">
                <a:latin typeface="Palatino Linotype" panose="02040502050505030304" pitchFamily="18" charset="0"/>
                <a:ea typeface="Calibri"/>
                <a:cs typeface="Times New Roman"/>
              </a:rPr>
              <a:t>the SPONSOR is notified in writing by the COUNTY, HUD, or other Federal agency to extend the retention period;</a:t>
            </a:r>
            <a:endParaRPr lang="en-US" sz="1800" dirty="0">
              <a:latin typeface="Palatino Linotype" panose="02040502050505030304" pitchFamily="18" charset="0"/>
              <a:ea typeface="Calibri"/>
              <a:cs typeface="Times New Roman"/>
            </a:endParaRPr>
          </a:p>
          <a:p>
            <a:pPr marL="457200" indent="-457200" algn="l">
              <a:lnSpc>
                <a:spcPct val="115000"/>
              </a:lnSpc>
              <a:spcAft>
                <a:spcPts val="921"/>
              </a:spcAft>
              <a:buFont typeface="Wingdings" panose="05000000000000000000" pitchFamily="2" charset="2"/>
              <a:buChar char="§"/>
            </a:pPr>
            <a:r>
              <a:rPr lang="en-US" sz="2900" dirty="0" smtClean="0">
                <a:latin typeface="Palatino Linotype" panose="02040502050505030304" pitchFamily="18" charset="0"/>
                <a:ea typeface="Calibri"/>
                <a:cs typeface="Times New Roman"/>
              </a:rPr>
              <a:t>When ESG funds are used to renovate an emergency shelter where the cost of renovation charged to the ESG grant exceeds 75% of the value of the building </a:t>
            </a:r>
            <a:r>
              <a:rPr lang="en-US" sz="2900" u="sng" dirty="0" smtClean="0">
                <a:latin typeface="Palatino Linotype" panose="02040502050505030304" pitchFamily="18" charset="0"/>
                <a:ea typeface="Calibri"/>
                <a:cs typeface="Times New Roman"/>
              </a:rPr>
              <a:t>before renovation</a:t>
            </a:r>
            <a:r>
              <a:rPr lang="en-US" sz="2900" dirty="0" smtClean="0">
                <a:latin typeface="Palatino Linotype" panose="02040502050505030304" pitchFamily="18" charset="0"/>
                <a:ea typeface="Calibri"/>
                <a:cs typeface="Times New Roman"/>
              </a:rPr>
              <a:t>, the records must </a:t>
            </a:r>
            <a:r>
              <a:rPr lang="en-US" sz="2900" dirty="0">
                <a:latin typeface="Palatino Linotype" panose="02040502050505030304" pitchFamily="18" charset="0"/>
                <a:ea typeface="Calibri"/>
                <a:cs typeface="Times New Roman"/>
              </a:rPr>
              <a:t>be retained for </a:t>
            </a:r>
            <a:r>
              <a:rPr lang="en-US" sz="2900" dirty="0" smtClean="0">
                <a:latin typeface="Palatino Linotype" panose="02040502050505030304" pitchFamily="18" charset="0"/>
                <a:ea typeface="Calibri"/>
                <a:cs typeface="Times New Roman"/>
              </a:rPr>
              <a:t>ten (10) </a:t>
            </a:r>
            <a:r>
              <a:rPr lang="en-US" sz="2900" dirty="0">
                <a:latin typeface="Palatino Linotype" panose="02040502050505030304" pitchFamily="18" charset="0"/>
                <a:ea typeface="Calibri"/>
                <a:cs typeface="Times New Roman"/>
              </a:rPr>
              <a:t>years after </a:t>
            </a:r>
            <a:r>
              <a:rPr lang="en-US" sz="2900" dirty="0" smtClean="0">
                <a:latin typeface="Palatino Linotype" panose="02040502050505030304" pitchFamily="18" charset="0"/>
                <a:ea typeface="Calibri"/>
                <a:cs typeface="Times New Roman"/>
              </a:rPr>
              <a:t>obligation of the ESG funds;</a:t>
            </a:r>
          </a:p>
          <a:p>
            <a:pPr marL="457200" indent="-457200" algn="l">
              <a:lnSpc>
                <a:spcPct val="115000"/>
              </a:lnSpc>
              <a:spcAft>
                <a:spcPts val="921"/>
              </a:spcAft>
              <a:buFont typeface="Wingdings" panose="05000000000000000000" pitchFamily="2" charset="2"/>
              <a:buChar char="§"/>
            </a:pPr>
            <a:r>
              <a:rPr lang="en-US" sz="2900" dirty="0" smtClean="0">
                <a:solidFill>
                  <a:srgbClr val="FFFFFF"/>
                </a:solidFill>
                <a:latin typeface="Palatino Linotype" panose="02040502050505030304" pitchFamily="18" charset="0"/>
                <a:ea typeface="Calibri"/>
                <a:cs typeface="Times New Roman"/>
              </a:rPr>
              <a:t>When ESG </a:t>
            </a:r>
            <a:r>
              <a:rPr lang="en-US" sz="2900" dirty="0">
                <a:solidFill>
                  <a:srgbClr val="FFFFFF"/>
                </a:solidFill>
                <a:latin typeface="Palatino Linotype" panose="02040502050505030304" pitchFamily="18" charset="0"/>
                <a:ea typeface="Calibri"/>
                <a:cs typeface="Times New Roman"/>
              </a:rPr>
              <a:t>funds are used to </a:t>
            </a:r>
            <a:r>
              <a:rPr lang="en-US" sz="2900" dirty="0" smtClean="0">
                <a:solidFill>
                  <a:srgbClr val="FFFFFF"/>
                </a:solidFill>
                <a:latin typeface="Palatino Linotype" panose="02040502050505030304" pitchFamily="18" charset="0"/>
                <a:ea typeface="Calibri"/>
                <a:cs typeface="Times New Roman"/>
              </a:rPr>
              <a:t>convert a building to an </a:t>
            </a:r>
            <a:r>
              <a:rPr lang="en-US" sz="2900" dirty="0">
                <a:solidFill>
                  <a:srgbClr val="FFFFFF"/>
                </a:solidFill>
                <a:latin typeface="Palatino Linotype" panose="02040502050505030304" pitchFamily="18" charset="0"/>
                <a:ea typeface="Calibri"/>
                <a:cs typeface="Times New Roman"/>
              </a:rPr>
              <a:t>emergency shelter where the cost </a:t>
            </a:r>
            <a:r>
              <a:rPr lang="en-US" sz="2900" dirty="0" smtClean="0">
                <a:solidFill>
                  <a:srgbClr val="FFFFFF"/>
                </a:solidFill>
                <a:latin typeface="Palatino Linotype" panose="02040502050505030304" pitchFamily="18" charset="0"/>
                <a:ea typeface="Calibri"/>
                <a:cs typeface="Times New Roman"/>
              </a:rPr>
              <a:t>of conversion charged to ESG exceeds </a:t>
            </a:r>
            <a:r>
              <a:rPr lang="en-US" sz="2900" dirty="0">
                <a:solidFill>
                  <a:srgbClr val="FFFFFF"/>
                </a:solidFill>
                <a:latin typeface="Palatino Linotype" panose="02040502050505030304" pitchFamily="18" charset="0"/>
                <a:ea typeface="Calibri"/>
                <a:cs typeface="Times New Roman"/>
              </a:rPr>
              <a:t>75% of the value of the building </a:t>
            </a:r>
            <a:r>
              <a:rPr lang="en-US" sz="2900" u="sng" dirty="0" smtClean="0">
                <a:solidFill>
                  <a:srgbClr val="FFFFFF"/>
                </a:solidFill>
                <a:latin typeface="Palatino Linotype" panose="02040502050505030304" pitchFamily="18" charset="0"/>
                <a:ea typeface="Calibri"/>
                <a:cs typeface="Times New Roman"/>
              </a:rPr>
              <a:t>after conversion</a:t>
            </a:r>
            <a:r>
              <a:rPr lang="en-US" sz="2900" dirty="0" smtClean="0">
                <a:solidFill>
                  <a:srgbClr val="FFFFFF"/>
                </a:solidFill>
                <a:latin typeface="Palatino Linotype" panose="02040502050505030304" pitchFamily="18" charset="0"/>
                <a:ea typeface="Calibri"/>
                <a:cs typeface="Times New Roman"/>
              </a:rPr>
              <a:t>, </a:t>
            </a:r>
            <a:r>
              <a:rPr lang="en-US" sz="2900" dirty="0">
                <a:solidFill>
                  <a:srgbClr val="FFFFFF"/>
                </a:solidFill>
                <a:latin typeface="Palatino Linotype" panose="02040502050505030304" pitchFamily="18" charset="0"/>
                <a:ea typeface="Calibri"/>
                <a:cs typeface="Times New Roman"/>
              </a:rPr>
              <a:t>the records must be retained for ten (10) years after </a:t>
            </a:r>
            <a:r>
              <a:rPr lang="en-US" sz="2900" dirty="0" smtClean="0">
                <a:solidFill>
                  <a:srgbClr val="FFFFFF"/>
                </a:solidFill>
                <a:latin typeface="Palatino Linotype" panose="02040502050505030304" pitchFamily="18" charset="0"/>
                <a:ea typeface="Calibri"/>
                <a:cs typeface="Times New Roman"/>
              </a:rPr>
              <a:t>obligation </a:t>
            </a:r>
            <a:r>
              <a:rPr lang="en-US" sz="2900" dirty="0">
                <a:solidFill>
                  <a:srgbClr val="FFFFFF"/>
                </a:solidFill>
                <a:latin typeface="Palatino Linotype" panose="02040502050505030304" pitchFamily="18" charset="0"/>
                <a:ea typeface="Calibri"/>
                <a:cs typeface="Times New Roman"/>
              </a:rPr>
              <a:t>of the </a:t>
            </a:r>
            <a:r>
              <a:rPr lang="en-US" sz="2900" dirty="0" smtClean="0">
                <a:solidFill>
                  <a:srgbClr val="FFFFFF"/>
                </a:solidFill>
                <a:latin typeface="Palatino Linotype" panose="02040502050505030304" pitchFamily="18" charset="0"/>
                <a:ea typeface="Calibri"/>
                <a:cs typeface="Times New Roman"/>
              </a:rPr>
              <a:t>funds; and</a:t>
            </a:r>
            <a:endParaRPr lang="en-US" sz="1800" dirty="0">
              <a:latin typeface="Palatino Linotype" panose="02040502050505030304" pitchFamily="18" charset="0"/>
              <a:ea typeface="Calibri"/>
              <a:cs typeface="Times New Roman"/>
            </a:endParaRPr>
          </a:p>
          <a:p>
            <a:pPr marL="457200" indent="-457200" algn="l">
              <a:lnSpc>
                <a:spcPct val="115000"/>
              </a:lnSpc>
              <a:spcAft>
                <a:spcPts val="921"/>
              </a:spcAft>
              <a:buFont typeface="Wingdings" panose="05000000000000000000" pitchFamily="2" charset="2"/>
              <a:buChar char="§"/>
            </a:pPr>
            <a:r>
              <a:rPr lang="en-US" sz="2900" dirty="0" smtClean="0">
                <a:latin typeface="Palatino Linotype" panose="02040502050505030304" pitchFamily="18" charset="0"/>
                <a:ea typeface="Calibri"/>
                <a:cs typeface="Times New Roman"/>
              </a:rPr>
              <a:t>when </a:t>
            </a:r>
            <a:r>
              <a:rPr lang="en-US" sz="2900" dirty="0">
                <a:latin typeface="Palatino Linotype" panose="02040502050505030304" pitchFamily="18" charset="0"/>
                <a:ea typeface="Calibri"/>
                <a:cs typeface="Times New Roman"/>
              </a:rPr>
              <a:t>the records are transferred by the SPONSOR to the COUNTY, HUD, or other Federal agency, the </a:t>
            </a:r>
            <a:r>
              <a:rPr lang="en-US" sz="2900" dirty="0" smtClean="0">
                <a:latin typeface="Palatino Linotype" panose="02040502050505030304" pitchFamily="18" charset="0"/>
                <a:ea typeface="Calibri"/>
                <a:cs typeface="Times New Roman"/>
              </a:rPr>
              <a:t>five (5) </a:t>
            </a:r>
            <a:r>
              <a:rPr lang="en-US" sz="2900" dirty="0">
                <a:latin typeface="Palatino Linotype" panose="02040502050505030304" pitchFamily="18" charset="0"/>
                <a:ea typeface="Calibri"/>
                <a:cs typeface="Times New Roman"/>
              </a:rPr>
              <a:t>year period </a:t>
            </a:r>
            <a:r>
              <a:rPr lang="en-US" sz="2900" dirty="0" smtClean="0">
                <a:latin typeface="Palatino Linotype" panose="02040502050505030304" pitchFamily="18" charset="0"/>
                <a:ea typeface="Calibri"/>
                <a:cs typeface="Times New Roman"/>
              </a:rPr>
              <a:t>is </a:t>
            </a:r>
            <a:r>
              <a:rPr lang="en-US" sz="2900" dirty="0">
                <a:latin typeface="Palatino Linotype" panose="02040502050505030304" pitchFamily="18" charset="0"/>
                <a:ea typeface="Calibri"/>
                <a:cs typeface="Times New Roman"/>
              </a:rPr>
              <a:t>not applicable. </a:t>
            </a:r>
            <a:endParaRPr lang="en-US" sz="1800" dirty="0">
              <a:latin typeface="Palatino Linotype" panose="02040502050505030304" pitchFamily="18" charset="0"/>
              <a:ea typeface="Calibri"/>
              <a:cs typeface="Times New Roman"/>
            </a:endParaRPr>
          </a:p>
        </p:txBody>
      </p:sp>
      <p:sp>
        <p:nvSpPr>
          <p:cNvPr id="2" name="Title 1"/>
          <p:cNvSpPr>
            <a:spLocks noGrp="1"/>
          </p:cNvSpPr>
          <p:nvPr>
            <p:ph type="title"/>
          </p:nvPr>
        </p:nvSpPr>
        <p:spPr>
          <a:xfrm>
            <a:off x="762000" y="381000"/>
            <a:ext cx="7620000" cy="701040"/>
          </a:xfrm>
        </p:spPr>
        <p:txBody>
          <a:bodyPr>
            <a:noAutofit/>
          </a:bodyPr>
          <a:lstStyle/>
          <a:p>
            <a:r>
              <a:rPr lang="en-US" sz="2800" dirty="0" smtClean="0"/>
              <a:t>Records Retention Requirements</a:t>
            </a:r>
            <a:endParaRPr lang="en-US" sz="2800" dirty="0"/>
          </a:p>
        </p:txBody>
      </p:sp>
    </p:spTree>
    <p:extLst>
      <p:ext uri="{BB962C8B-B14F-4D97-AF65-F5344CB8AC3E}">
        <p14:creationId xmlns:p14="http://schemas.microsoft.com/office/powerpoint/2010/main" val="2110072440"/>
      </p:ext>
    </p:extLst>
  </p:cSld>
  <p:clrMapOvr>
    <a:masterClrMapping/>
  </p:clrMapOvr>
  <mc:AlternateContent xmlns:mc="http://schemas.openxmlformats.org/markup-compatibility/2006" xmlns:p14="http://schemas.microsoft.com/office/powerpoint/2010/main">
    <mc:Choice Requires="p14">
      <p:transition spd="slow" p14:dur="2000" advTm="16554"/>
    </mc:Choice>
    <mc:Fallback xmlns="">
      <p:transition spd="slow" advTm="1655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1" name="Rectangle 3"/>
          <p:cNvSpPr>
            <a:spLocks noGrp="1" noChangeArrowheads="1"/>
          </p:cNvSpPr>
          <p:nvPr>
            <p:ph sz="quarter" idx="13"/>
          </p:nvPr>
        </p:nvSpPr>
        <p:spPr>
          <a:xfrm>
            <a:off x="152400" y="1524000"/>
            <a:ext cx="8839200" cy="4357688"/>
          </a:xfrm>
        </p:spPr>
        <p:txBody>
          <a:bodyPr>
            <a:normAutofit fontScale="92500" lnSpcReduction="10000"/>
          </a:bodyPr>
          <a:lstStyle/>
          <a:p>
            <a:pPr marL="114292" indent="0">
              <a:buNone/>
            </a:pPr>
            <a:r>
              <a:rPr lang="en-US" sz="2600" b="1" dirty="0">
                <a:latin typeface="Palatino Linotype" panose="02040502050505030304" pitchFamily="18" charset="0"/>
                <a:cs typeface="Arial" pitchFamily="34" charset="0"/>
              </a:rPr>
              <a:t>Access to </a:t>
            </a:r>
            <a:r>
              <a:rPr lang="en-US" sz="2600" b="1" dirty="0" smtClean="0">
                <a:latin typeface="Palatino Linotype" panose="02040502050505030304" pitchFamily="18" charset="0"/>
                <a:cs typeface="Arial" pitchFamily="34" charset="0"/>
              </a:rPr>
              <a:t>ESG Records </a:t>
            </a:r>
          </a:p>
          <a:p>
            <a:pPr marL="114292" indent="0" algn="l">
              <a:buNone/>
            </a:pPr>
            <a:endParaRPr lang="en-US" sz="2600" b="1" dirty="0">
              <a:latin typeface="Palatino Linotype" panose="02040502050505030304" pitchFamily="18" charset="0"/>
              <a:cs typeface="Arial" pitchFamily="34" charset="0"/>
            </a:endParaRPr>
          </a:p>
          <a:p>
            <a:pPr marL="114292" algn="l"/>
            <a:r>
              <a:rPr lang="en-US" sz="2600" dirty="0" smtClean="0">
                <a:latin typeface="Palatino Linotype" panose="02040502050505030304" pitchFamily="18" charset="0"/>
                <a:cs typeface="Arial" pitchFamily="34" charset="0"/>
              </a:rPr>
              <a:t>Pursuant to 2 CFR 200.336,</a:t>
            </a:r>
            <a:r>
              <a:rPr lang="en-US" sz="2600" b="1" dirty="0" smtClean="0">
                <a:latin typeface="Palatino Linotype" panose="02040502050505030304" pitchFamily="18" charset="0"/>
                <a:cs typeface="Arial" pitchFamily="34" charset="0"/>
              </a:rPr>
              <a:t> a</a:t>
            </a:r>
            <a:r>
              <a:rPr lang="en-US" sz="2600" dirty="0" smtClean="0">
                <a:latin typeface="Palatino Linotype" panose="02040502050505030304" pitchFamily="18" charset="0"/>
                <a:cs typeface="Arial" pitchFamily="34" charset="0"/>
              </a:rPr>
              <a:t>uthorized </a:t>
            </a:r>
            <a:r>
              <a:rPr lang="en-US" sz="2600" dirty="0">
                <a:latin typeface="Palatino Linotype" panose="02040502050505030304" pitchFamily="18" charset="0"/>
                <a:cs typeface="Arial" pitchFamily="34" charset="0"/>
              </a:rPr>
              <a:t>County and Federal representatives have the right of access to any pertinent records to make audits, examinations, excerpts, and </a:t>
            </a:r>
            <a:r>
              <a:rPr lang="en-US" sz="2600" dirty="0" smtClean="0">
                <a:latin typeface="Palatino Linotype" panose="02040502050505030304" pitchFamily="18" charset="0"/>
                <a:cs typeface="Arial" pitchFamily="34" charset="0"/>
              </a:rPr>
              <a:t>transcripts. </a:t>
            </a:r>
            <a:endParaRPr lang="en-US" sz="2600" dirty="0">
              <a:latin typeface="Palatino Linotype" panose="02040502050505030304" pitchFamily="18" charset="0"/>
              <a:cs typeface="Arial" pitchFamily="34" charset="0"/>
            </a:endParaRPr>
          </a:p>
          <a:p>
            <a:pPr lvl="1" algn="l" eaLnBrk="1" hangingPunct="1">
              <a:buFont typeface="Wingdings" pitchFamily="2" charset="2"/>
              <a:buNone/>
            </a:pPr>
            <a:endParaRPr lang="en-US" sz="2600" dirty="0">
              <a:latin typeface="Palatino Linotype" panose="02040502050505030304" pitchFamily="18" charset="0"/>
              <a:cs typeface="Arial" pitchFamily="34" charset="0"/>
            </a:endParaRPr>
          </a:p>
          <a:p>
            <a:pPr lvl="1" algn="l" eaLnBrk="1" hangingPunct="1"/>
            <a:r>
              <a:rPr lang="en-US" sz="2600" dirty="0" smtClean="0">
                <a:latin typeface="Palatino Linotype" panose="02040502050505030304" pitchFamily="18" charset="0"/>
                <a:cs typeface="Arial" pitchFamily="34" charset="0"/>
              </a:rPr>
              <a:t>Pursuant to 24 CFR 675.500(z)(2), citizens, public agencies, and other interested parties  </a:t>
            </a:r>
            <a:r>
              <a:rPr lang="en-US" sz="2600" dirty="0">
                <a:latin typeface="Palatino Linotype" panose="02040502050505030304" pitchFamily="18" charset="0"/>
                <a:cs typeface="Arial" pitchFamily="34" charset="0"/>
              </a:rPr>
              <a:t>must be provided with reasonable access to records on the past use of </a:t>
            </a:r>
            <a:r>
              <a:rPr lang="en-US" sz="2600" dirty="0" smtClean="0">
                <a:latin typeface="Palatino Linotype" panose="02040502050505030304" pitchFamily="18" charset="0"/>
                <a:cs typeface="Arial" pitchFamily="34" charset="0"/>
              </a:rPr>
              <a:t>ESG </a:t>
            </a:r>
            <a:r>
              <a:rPr lang="en-US" sz="2600" dirty="0">
                <a:latin typeface="Palatino Linotype" panose="02040502050505030304" pitchFamily="18" charset="0"/>
                <a:cs typeface="Arial" pitchFamily="34" charset="0"/>
              </a:rPr>
              <a:t>funds consistent with laws regarding </a:t>
            </a:r>
            <a:r>
              <a:rPr lang="en-US" sz="2600" dirty="0" smtClean="0">
                <a:latin typeface="Palatino Linotype" panose="02040502050505030304" pitchFamily="18" charset="0"/>
                <a:cs typeface="Arial" pitchFamily="34" charset="0"/>
              </a:rPr>
              <a:t>privacy</a:t>
            </a:r>
            <a:endParaRPr lang="en-US" sz="2100" dirty="0">
              <a:latin typeface="Palatino Linotype" panose="02040502050505030304" pitchFamily="18" charset="0"/>
            </a:endParaRPr>
          </a:p>
        </p:txBody>
      </p:sp>
      <p:sp>
        <p:nvSpPr>
          <p:cNvPr id="35842" name="Rectangle 2"/>
          <p:cNvSpPr>
            <a:spLocks noGrp="1" noChangeArrowheads="1"/>
          </p:cNvSpPr>
          <p:nvPr>
            <p:ph type="title"/>
          </p:nvPr>
        </p:nvSpPr>
        <p:spPr>
          <a:xfrm>
            <a:off x="990600" y="285750"/>
            <a:ext cx="7086600" cy="704850"/>
          </a:xfrm>
        </p:spPr>
        <p:txBody>
          <a:bodyPr>
            <a:noAutofit/>
          </a:bodyPr>
          <a:lstStyle/>
          <a:p>
            <a:pPr marL="4387">
              <a:defRPr/>
            </a:pPr>
            <a:r>
              <a:rPr lang="en-US" sz="2800" b="1" dirty="0" smtClean="0"/>
              <a:t>ESG Program Recordkeeping</a:t>
            </a:r>
          </a:p>
        </p:txBody>
      </p:sp>
    </p:spTree>
    <p:extLst>
      <p:ext uri="{BB962C8B-B14F-4D97-AF65-F5344CB8AC3E}">
        <p14:creationId xmlns:p14="http://schemas.microsoft.com/office/powerpoint/2010/main" val="3980307841"/>
      </p:ext>
    </p:extLst>
  </p:cSld>
  <p:clrMapOvr>
    <a:masterClrMapping/>
  </p:clrMapOvr>
  <mc:AlternateContent xmlns:mc="http://schemas.openxmlformats.org/markup-compatibility/2006" xmlns:p14="http://schemas.microsoft.com/office/powerpoint/2010/main">
    <mc:Choice Requires="p14">
      <p:transition spd="slow" p14:dur="2000" advTm="20756"/>
    </mc:Choice>
    <mc:Fallback xmlns="">
      <p:transition spd="slow" advTm="20756"/>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sz="quarter" idx="13"/>
          </p:nvPr>
        </p:nvSpPr>
        <p:spPr>
          <a:xfrm>
            <a:off x="381000" y="1371600"/>
            <a:ext cx="8382000" cy="5257800"/>
          </a:xfrm>
        </p:spPr>
        <p:txBody>
          <a:bodyPr>
            <a:normAutofit fontScale="70000" lnSpcReduction="20000"/>
          </a:bodyPr>
          <a:lstStyle/>
          <a:p>
            <a:pPr marL="112713" indent="0" algn="l" eaLnBrk="1" fontAlgn="auto" hangingPunct="1">
              <a:lnSpc>
                <a:spcPct val="110000"/>
              </a:lnSpc>
              <a:spcAft>
                <a:spcPts val="0"/>
              </a:spcAft>
              <a:buClr>
                <a:schemeClr val="tx1">
                  <a:shade val="95000"/>
                </a:schemeClr>
              </a:buClr>
              <a:buFont typeface="Wingdings" pitchFamily="2" charset="2"/>
              <a:buNone/>
              <a:defRPr/>
            </a:pPr>
            <a:r>
              <a:rPr lang="en-US" sz="3100" dirty="0" smtClean="0">
                <a:latin typeface="Palatino Linotype" panose="02040502050505030304" pitchFamily="18" charset="0"/>
              </a:rPr>
              <a:t>The </a:t>
            </a:r>
            <a:r>
              <a:rPr lang="en-US" sz="3100" b="1" dirty="0" smtClean="0">
                <a:latin typeface="Palatino Linotype" panose="02040502050505030304" pitchFamily="18" charset="0"/>
              </a:rPr>
              <a:t>three basic goals </a:t>
            </a:r>
            <a:r>
              <a:rPr lang="en-US" sz="3100" dirty="0" smtClean="0">
                <a:latin typeface="Palatino Linotype" panose="02040502050505030304" pitchFamily="18" charset="0"/>
              </a:rPr>
              <a:t>for oversight and monitoring of the progress and performance of ESG grantees/recipients include:</a:t>
            </a:r>
          </a:p>
          <a:p>
            <a:pPr marL="548640" indent="-411480" algn="l" eaLnBrk="1" fontAlgn="auto" hangingPunct="1">
              <a:lnSpc>
                <a:spcPct val="80000"/>
              </a:lnSpc>
              <a:spcAft>
                <a:spcPts val="0"/>
              </a:spcAft>
              <a:buClr>
                <a:schemeClr val="tx1">
                  <a:shade val="95000"/>
                </a:schemeClr>
              </a:buClr>
              <a:buFont typeface="Wingdings" pitchFamily="2" charset="2"/>
              <a:buNone/>
              <a:defRPr/>
            </a:pPr>
            <a:endParaRPr lang="en-US" sz="1000" dirty="0" smtClean="0">
              <a:latin typeface="Palatino Linotype" panose="02040502050505030304" pitchFamily="18" charset="0"/>
            </a:endParaRPr>
          </a:p>
          <a:p>
            <a:pPr marL="571500" lvl="1" indent="-458788" algn="l" fontAlgn="auto">
              <a:lnSpc>
                <a:spcPct val="110000"/>
              </a:lnSpc>
              <a:spcAft>
                <a:spcPts val="0"/>
              </a:spcAft>
              <a:buClr>
                <a:schemeClr val="accent1"/>
              </a:buClr>
              <a:buFont typeface="Wingdings" pitchFamily="2" charset="2"/>
              <a:buChar char="Ø"/>
              <a:defRPr/>
            </a:pPr>
            <a:r>
              <a:rPr lang="en-US" sz="2600" dirty="0">
                <a:latin typeface="Palatino Linotype" panose="02040502050505030304" pitchFamily="18" charset="0"/>
              </a:rPr>
              <a:t>Ensure that ESG funds are used effectively to assist homeless individuals and families and that the basic ESG program goals are met;</a:t>
            </a:r>
          </a:p>
          <a:p>
            <a:pPr marL="571500" lvl="1" indent="-458788" algn="l" fontAlgn="auto">
              <a:lnSpc>
                <a:spcPct val="110000"/>
              </a:lnSpc>
              <a:spcAft>
                <a:spcPts val="0"/>
              </a:spcAft>
              <a:buClr>
                <a:schemeClr val="accent1"/>
              </a:buClr>
              <a:buFont typeface="Wingdings" pitchFamily="2" charset="2"/>
              <a:buChar char="Ø"/>
              <a:defRPr/>
            </a:pPr>
            <a:endParaRPr lang="en-US" sz="2200" dirty="0">
              <a:latin typeface="Palatino Linotype" panose="02040502050505030304" pitchFamily="18" charset="0"/>
            </a:endParaRPr>
          </a:p>
          <a:p>
            <a:pPr marL="571500" lvl="1" indent="-458788" algn="l" fontAlgn="auto">
              <a:lnSpc>
                <a:spcPct val="110000"/>
              </a:lnSpc>
              <a:spcAft>
                <a:spcPts val="0"/>
              </a:spcAft>
              <a:buClr>
                <a:schemeClr val="accent1"/>
              </a:buClr>
              <a:buFont typeface="Wingdings" pitchFamily="2" charset="2"/>
              <a:buChar char="Ø"/>
              <a:defRPr/>
            </a:pPr>
            <a:r>
              <a:rPr lang="en-US" sz="2600" dirty="0">
                <a:latin typeface="Palatino Linotype" panose="02040502050505030304" pitchFamily="18" charset="0"/>
              </a:rPr>
              <a:t>Ensure compliance with ESG regulations and program requirements in the usage of funds and in carrying out program activities; and</a:t>
            </a:r>
          </a:p>
          <a:p>
            <a:pPr marL="571500" lvl="1" indent="-458788" algn="l">
              <a:lnSpc>
                <a:spcPct val="110000"/>
              </a:lnSpc>
              <a:buClr>
                <a:schemeClr val="accent1"/>
              </a:buClr>
              <a:buFont typeface="Wingdings" pitchFamily="2" charset="2"/>
              <a:buChar char="Ø"/>
              <a:defRPr/>
            </a:pPr>
            <a:endParaRPr lang="en-US" sz="2200" dirty="0">
              <a:latin typeface="Palatino Linotype" panose="02040502050505030304" pitchFamily="18" charset="0"/>
            </a:endParaRPr>
          </a:p>
          <a:p>
            <a:pPr marL="571500" lvl="1" indent="-458788" algn="l" fontAlgn="auto">
              <a:lnSpc>
                <a:spcPct val="110000"/>
              </a:lnSpc>
              <a:spcAft>
                <a:spcPts val="0"/>
              </a:spcAft>
              <a:buClr>
                <a:schemeClr val="accent1"/>
              </a:buClr>
              <a:buFont typeface="Wingdings" pitchFamily="2" charset="2"/>
              <a:buChar char="Ø"/>
              <a:defRPr/>
            </a:pPr>
            <a:r>
              <a:rPr lang="en-US" sz="2900" dirty="0">
                <a:latin typeface="Palatino Linotype" panose="02040502050505030304" pitchFamily="18" charset="0"/>
              </a:rPr>
              <a:t>Enhance and develop the management capacity of grantees or recipients</a:t>
            </a:r>
            <a:r>
              <a:rPr lang="en-US" sz="2900" dirty="0" smtClean="0">
                <a:latin typeface="Palatino Linotype" panose="02040502050505030304" pitchFamily="18" charset="0"/>
              </a:rPr>
              <a:t>.</a:t>
            </a:r>
          </a:p>
          <a:p>
            <a:pPr marL="112712" lvl="1" algn="l" fontAlgn="auto">
              <a:lnSpc>
                <a:spcPct val="110000"/>
              </a:lnSpc>
              <a:spcAft>
                <a:spcPts val="0"/>
              </a:spcAft>
              <a:buClr>
                <a:schemeClr val="accent1"/>
              </a:buClr>
              <a:defRPr/>
            </a:pPr>
            <a:endParaRPr lang="en-US" sz="2200" dirty="0" smtClean="0">
              <a:latin typeface="Palatino Linotype" panose="02040502050505030304" pitchFamily="18" charset="0"/>
            </a:endParaRPr>
          </a:p>
          <a:p>
            <a:pPr marL="112712" lvl="1" indent="0" algn="l" fontAlgn="auto">
              <a:lnSpc>
                <a:spcPct val="110000"/>
              </a:lnSpc>
              <a:spcBef>
                <a:spcPts val="0"/>
              </a:spcBef>
              <a:spcAft>
                <a:spcPts val="0"/>
              </a:spcAft>
              <a:buClr>
                <a:schemeClr val="accent1"/>
              </a:buClr>
              <a:buNone/>
              <a:defRPr/>
            </a:pPr>
            <a:r>
              <a:rPr lang="en-US" sz="2900" dirty="0" smtClean="0">
                <a:solidFill>
                  <a:schemeClr val="tx1">
                    <a:lumMod val="95000"/>
                  </a:schemeClr>
                </a:solidFill>
                <a:latin typeface="Palatino Linotype" panose="02040502050505030304" pitchFamily="18" charset="0"/>
              </a:rPr>
              <a:t>Monitoring </a:t>
            </a:r>
            <a:r>
              <a:rPr lang="en-US" sz="2900" dirty="0">
                <a:solidFill>
                  <a:schemeClr val="tx1">
                    <a:lumMod val="95000"/>
                  </a:schemeClr>
                </a:solidFill>
                <a:latin typeface="Palatino Linotype" panose="02040502050505030304" pitchFamily="18" charset="0"/>
              </a:rPr>
              <a:t>can take a number of forms and can include review of</a:t>
            </a:r>
          </a:p>
          <a:p>
            <a:pPr marL="112712" lvl="1" indent="0" algn="l" fontAlgn="auto">
              <a:lnSpc>
                <a:spcPct val="110000"/>
              </a:lnSpc>
              <a:spcBef>
                <a:spcPts val="0"/>
              </a:spcBef>
              <a:spcAft>
                <a:spcPts val="0"/>
              </a:spcAft>
              <a:buClr>
                <a:schemeClr val="accent1"/>
              </a:buClr>
              <a:buNone/>
              <a:defRPr/>
            </a:pPr>
            <a:r>
              <a:rPr lang="en-US" sz="2900" dirty="0">
                <a:solidFill>
                  <a:schemeClr val="tx1">
                    <a:lumMod val="95000"/>
                  </a:schemeClr>
                </a:solidFill>
                <a:latin typeface="Palatino Linotype" panose="02040502050505030304" pitchFamily="18" charset="0"/>
              </a:rPr>
              <a:t>reimbursement requests, progress reports, performance measures, </a:t>
            </a:r>
            <a:r>
              <a:rPr lang="en-US" sz="2900" dirty="0" smtClean="0">
                <a:solidFill>
                  <a:schemeClr val="tx1">
                    <a:lumMod val="95000"/>
                  </a:schemeClr>
                </a:solidFill>
                <a:latin typeface="Palatino Linotype" panose="02040502050505030304" pitchFamily="18" charset="0"/>
              </a:rPr>
              <a:t>and on-site assessments.</a:t>
            </a:r>
            <a:endParaRPr lang="en-US" sz="2900" dirty="0">
              <a:solidFill>
                <a:schemeClr val="tx1">
                  <a:lumMod val="95000"/>
                </a:schemeClr>
              </a:solidFill>
              <a:latin typeface="Palatino Linotype" panose="02040502050505030304" pitchFamily="18" charset="0"/>
            </a:endParaRPr>
          </a:p>
        </p:txBody>
      </p:sp>
      <p:sp>
        <p:nvSpPr>
          <p:cNvPr id="4" name="Rectangle 2"/>
          <p:cNvSpPr>
            <a:spLocks noGrp="1" noChangeArrowheads="1"/>
          </p:cNvSpPr>
          <p:nvPr>
            <p:ph type="title"/>
          </p:nvPr>
        </p:nvSpPr>
        <p:spPr>
          <a:xfrm>
            <a:off x="533400" y="274638"/>
            <a:ext cx="8077200" cy="792162"/>
          </a:xfrm>
        </p:spPr>
        <p:txBody>
          <a:bodyPr>
            <a:normAutofit/>
          </a:bodyPr>
          <a:lstStyle/>
          <a:p>
            <a:pPr fontAlgn="auto">
              <a:spcAft>
                <a:spcPts val="0"/>
              </a:spcAft>
              <a:defRPr/>
            </a:pPr>
            <a:r>
              <a:rPr lang="en-US" sz="3200" b="1" dirty="0" smtClean="0"/>
              <a:t>Site Visits/Monitoring </a:t>
            </a:r>
            <a:endParaRPr lang="en-US" sz="3200" b="1" dirty="0"/>
          </a:p>
        </p:txBody>
      </p:sp>
    </p:spTree>
    <p:extLst>
      <p:ext uri="{BB962C8B-B14F-4D97-AF65-F5344CB8AC3E}">
        <p14:creationId xmlns:p14="http://schemas.microsoft.com/office/powerpoint/2010/main" val="1175551095"/>
      </p:ext>
    </p:extLst>
  </p:cSld>
  <p:clrMapOvr>
    <a:masterClrMapping/>
  </p:clrMapOvr>
  <mc:AlternateContent xmlns:mc="http://schemas.openxmlformats.org/markup-compatibility/2006" xmlns:p14="http://schemas.microsoft.com/office/powerpoint/2010/main">
    <mc:Choice Requires="p14">
      <p:transition spd="slow" p14:dur="2000" advTm="83702"/>
    </mc:Choice>
    <mc:Fallback xmlns="">
      <p:transition spd="slow" advTm="83702"/>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400" y="152400"/>
            <a:ext cx="5807399" cy="1143000"/>
          </a:xfrm>
        </p:spPr>
        <p:txBody>
          <a:bodyPr>
            <a:noAutofit/>
          </a:bodyPr>
          <a:lstStyle/>
          <a:p>
            <a:pPr algn="ctr">
              <a:defRPr/>
            </a:pPr>
            <a:r>
              <a:rPr lang="en-US" sz="4400" b="1" dirty="0"/>
              <a:t>QUESTIONS?</a:t>
            </a:r>
          </a:p>
        </p:txBody>
      </p:sp>
      <p:sp>
        <p:nvSpPr>
          <p:cNvPr id="3" name="Rectangle 2"/>
          <p:cNvSpPr/>
          <p:nvPr/>
        </p:nvSpPr>
        <p:spPr>
          <a:xfrm>
            <a:off x="1355401" y="1905000"/>
            <a:ext cx="6111546" cy="646331"/>
          </a:xfrm>
          <a:prstGeom prst="rect">
            <a:avLst/>
          </a:prstGeom>
        </p:spPr>
        <p:txBody>
          <a:bodyPr wrap="none">
            <a:spAutoFit/>
          </a:bodyPr>
          <a:lstStyle/>
          <a:p>
            <a:pPr lvl="0" algn="ctr"/>
            <a:r>
              <a:rPr lang="en-US" sz="3600" b="1" dirty="0">
                <a:solidFill>
                  <a:prstClr val="black"/>
                </a:solidFill>
              </a:rPr>
              <a:t>Contact Your </a:t>
            </a:r>
            <a:r>
              <a:rPr lang="en-US" sz="3600" dirty="0">
                <a:solidFill>
                  <a:prstClr val="black"/>
                </a:solidFill>
              </a:rPr>
              <a:t>Program Manager</a:t>
            </a:r>
          </a:p>
        </p:txBody>
      </p:sp>
      <p:sp>
        <p:nvSpPr>
          <p:cNvPr id="4" name="Rectangle 3"/>
          <p:cNvSpPr/>
          <p:nvPr/>
        </p:nvSpPr>
        <p:spPr>
          <a:xfrm>
            <a:off x="1752600" y="2362200"/>
            <a:ext cx="5257799" cy="1323439"/>
          </a:xfrm>
          <a:prstGeom prst="rect">
            <a:avLst/>
          </a:prstGeom>
        </p:spPr>
        <p:txBody>
          <a:bodyPr wrap="square">
            <a:spAutoFit/>
          </a:bodyPr>
          <a:lstStyle/>
          <a:p>
            <a:pPr algn="ctr"/>
            <a:r>
              <a:rPr lang="en-US" sz="4000" dirty="0" smtClean="0"/>
              <a:t>Contact your</a:t>
            </a:r>
          </a:p>
          <a:p>
            <a:pPr algn="ctr"/>
            <a:r>
              <a:rPr lang="en-US" sz="4000" dirty="0" smtClean="0"/>
              <a:t> </a:t>
            </a:r>
            <a:r>
              <a:rPr lang="en-US" sz="4000" dirty="0"/>
              <a:t>ESG Program Manager</a:t>
            </a:r>
          </a:p>
        </p:txBody>
      </p:sp>
    </p:spTree>
    <p:extLst>
      <p:ext uri="{BB962C8B-B14F-4D97-AF65-F5344CB8AC3E}">
        <p14:creationId xmlns:p14="http://schemas.microsoft.com/office/powerpoint/2010/main" val="2333112244"/>
      </p:ext>
    </p:extLst>
  </p:cSld>
  <p:clrMapOvr>
    <a:masterClrMapping/>
  </p:clrMapOvr>
  <mc:AlternateContent xmlns:mc="http://schemas.openxmlformats.org/markup-compatibility/2006" xmlns:p14="http://schemas.microsoft.com/office/powerpoint/2010/main">
    <mc:Choice Requires="p14">
      <p:transition spd="slow" p14:dur="2000" advTm="16521"/>
    </mc:Choice>
    <mc:Fallback xmlns="">
      <p:transition spd="slow" advTm="1652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905000"/>
            <a:ext cx="8229600" cy="3962400"/>
          </a:xfrm>
        </p:spPr>
        <p:txBody>
          <a:bodyPr>
            <a:normAutofit/>
          </a:bodyPr>
          <a:lstStyle/>
          <a:p>
            <a:pPr algn="just">
              <a:buNone/>
            </a:pPr>
            <a:r>
              <a:rPr lang="en-US" sz="2800" dirty="0" smtClean="0">
                <a:latin typeface="Palatino Linotype" panose="02040502050505030304" pitchFamily="18" charset="0"/>
              </a:rPr>
              <a:t>Resources are </a:t>
            </a:r>
            <a:r>
              <a:rPr lang="en-US" sz="2800" dirty="0">
                <a:latin typeface="Palatino Linotype" panose="02040502050505030304" pitchFamily="18" charset="0"/>
              </a:rPr>
              <a:t>available on </a:t>
            </a:r>
            <a:r>
              <a:rPr lang="en-US" sz="2800" dirty="0" smtClean="0">
                <a:latin typeface="Palatino Linotype" panose="02040502050505030304" pitchFamily="18" charset="0"/>
              </a:rPr>
              <a:t>the following site:</a:t>
            </a:r>
          </a:p>
          <a:p>
            <a:pPr algn="just">
              <a:buNone/>
            </a:pPr>
            <a:r>
              <a:rPr lang="en-US" sz="2800" dirty="0" smtClean="0">
                <a:latin typeface="Palatino Linotype" panose="02040502050505030304" pitchFamily="18" charset="0"/>
                <a:hlinkClick r:id="rId4"/>
              </a:rPr>
              <a:t>www.hudexchange.info/homelessness-assistance</a:t>
            </a:r>
            <a:endParaRPr lang="en-US" sz="2800" dirty="0" smtClean="0">
              <a:latin typeface="Palatino Linotype" panose="02040502050505030304" pitchFamily="18" charset="0"/>
            </a:endParaRPr>
          </a:p>
          <a:p>
            <a:pPr algn="just">
              <a:buNone/>
            </a:pPr>
            <a:endParaRPr lang="en-US" sz="2800" dirty="0" smtClean="0">
              <a:latin typeface="Palatino Linotype" panose="02040502050505030304" pitchFamily="18" charset="0"/>
            </a:endParaRPr>
          </a:p>
          <a:p>
            <a:pPr>
              <a:buNone/>
            </a:pPr>
            <a:r>
              <a:rPr lang="en-US" sz="2800" dirty="0" smtClean="0">
                <a:latin typeface="Palatino Linotype" panose="02040502050505030304" pitchFamily="18" charset="0"/>
              </a:rPr>
              <a:t>Please contact your Program Manager.</a:t>
            </a:r>
          </a:p>
          <a:p>
            <a:pPr>
              <a:buNone/>
            </a:pPr>
            <a:endParaRPr lang="en-US" sz="2800" dirty="0">
              <a:latin typeface="Palatino Linotype" panose="02040502050505030304" pitchFamily="18" charset="0"/>
            </a:endParaRPr>
          </a:p>
          <a:p>
            <a:pPr marL="0" indent="0">
              <a:buNone/>
            </a:pPr>
            <a:r>
              <a:rPr lang="en-US" i="1" dirty="0" smtClean="0">
                <a:effectLst>
                  <a:outerShdw blurRad="38100" dist="38100" dir="2700000" algn="tl">
                    <a:srgbClr val="000000"/>
                  </a:outerShdw>
                </a:effectLst>
                <a:latin typeface="Palatino Linotype" panose="02040502050505030304" pitchFamily="18" charset="0"/>
              </a:rPr>
              <a:t>			</a:t>
            </a:r>
          </a:p>
          <a:p>
            <a:pPr marL="0" indent="0" algn="l">
              <a:buNone/>
            </a:pPr>
            <a:r>
              <a:rPr lang="en-US" i="1" dirty="0">
                <a:effectLst>
                  <a:outerShdw blurRad="38100" dist="38100" dir="2700000" algn="tl">
                    <a:srgbClr val="000000"/>
                  </a:outerShdw>
                </a:effectLst>
                <a:latin typeface="Palatino Linotype" panose="02040502050505030304" pitchFamily="18" charset="0"/>
              </a:rPr>
              <a:t>	</a:t>
            </a:r>
            <a:r>
              <a:rPr lang="en-US" i="1" dirty="0" smtClean="0">
                <a:effectLst>
                  <a:outerShdw blurRad="38100" dist="38100" dir="2700000" algn="tl">
                    <a:srgbClr val="000000"/>
                  </a:outerShdw>
                </a:effectLst>
                <a:latin typeface="Palatino Linotype" panose="02040502050505030304" pitchFamily="18" charset="0"/>
              </a:rPr>
              <a:t>		</a:t>
            </a:r>
            <a:r>
              <a:rPr lang="en-US" sz="3200" i="1" dirty="0" smtClean="0">
                <a:effectLst>
                  <a:outerShdw blurRad="38100" dist="38100" dir="2700000" algn="tl">
                    <a:srgbClr val="000000"/>
                  </a:outerShdw>
                </a:effectLst>
                <a:latin typeface="Palatino Linotype" panose="02040502050505030304" pitchFamily="18" charset="0"/>
              </a:rPr>
              <a:t>THANK </a:t>
            </a:r>
            <a:r>
              <a:rPr lang="en-US" sz="3200" i="1" dirty="0">
                <a:effectLst>
                  <a:outerShdw blurRad="38100" dist="38100" dir="2700000" algn="tl">
                    <a:srgbClr val="000000"/>
                  </a:outerShdw>
                </a:effectLst>
                <a:latin typeface="Palatino Linotype" panose="02040502050505030304" pitchFamily="18" charset="0"/>
              </a:rPr>
              <a:t>YOU</a:t>
            </a:r>
            <a:br>
              <a:rPr lang="en-US" sz="3200" i="1" dirty="0">
                <a:effectLst>
                  <a:outerShdw blurRad="38100" dist="38100" dir="2700000" algn="tl">
                    <a:srgbClr val="000000"/>
                  </a:outerShdw>
                </a:effectLst>
                <a:latin typeface="Palatino Linotype" panose="02040502050505030304" pitchFamily="18" charset="0"/>
              </a:rPr>
            </a:br>
            <a:endParaRPr lang="en-US" sz="3200" dirty="0">
              <a:latin typeface="Palatino Linotype" panose="02040502050505030304" pitchFamily="18" charset="0"/>
            </a:endParaRPr>
          </a:p>
        </p:txBody>
      </p:sp>
      <p:sp>
        <p:nvSpPr>
          <p:cNvPr id="2" name="Title 1"/>
          <p:cNvSpPr>
            <a:spLocks noGrp="1"/>
          </p:cNvSpPr>
          <p:nvPr>
            <p:ph type="title"/>
          </p:nvPr>
        </p:nvSpPr>
        <p:spPr>
          <a:xfrm>
            <a:off x="1828800" y="457200"/>
            <a:ext cx="5257800" cy="701040"/>
          </a:xfrm>
        </p:spPr>
        <p:txBody>
          <a:bodyPr>
            <a:normAutofit/>
          </a:bodyPr>
          <a:lstStyle/>
          <a:p>
            <a:pPr>
              <a:defRPr/>
            </a:pPr>
            <a:r>
              <a:rPr lang="en-US" sz="3200" b="1" dirty="0"/>
              <a:t>NEED ASSISTANCE?</a:t>
            </a:r>
          </a:p>
        </p:txBody>
      </p:sp>
    </p:spTree>
    <p:custDataLst>
      <p:tags r:id="rId1"/>
    </p:custDataLst>
    <p:extLst>
      <p:ext uri="{BB962C8B-B14F-4D97-AF65-F5344CB8AC3E}">
        <p14:creationId xmlns:p14="http://schemas.microsoft.com/office/powerpoint/2010/main" val="3769926495"/>
      </p:ext>
    </p:extLst>
  </p:cSld>
  <p:clrMapOvr>
    <a:masterClrMapping/>
  </p:clrMapOvr>
  <mc:AlternateContent xmlns:mc="http://schemas.openxmlformats.org/markup-compatibility/2006" xmlns:p14="http://schemas.microsoft.com/office/powerpoint/2010/main">
    <mc:Choice Requires="p14">
      <p:transition spd="slow" p14:dur="2000" advTm="9118"/>
    </mc:Choice>
    <mc:Fallback xmlns="">
      <p:transition spd="slow" advTm="9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p:cTn id="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600200"/>
            <a:ext cx="8153400" cy="4525963"/>
          </a:xfrm>
        </p:spPr>
        <p:txBody>
          <a:bodyPr>
            <a:normAutofit fontScale="92500" lnSpcReduction="10000"/>
          </a:bodyPr>
          <a:lstStyle/>
          <a:p>
            <a:pPr algn="l">
              <a:lnSpc>
                <a:spcPct val="110000"/>
              </a:lnSpc>
            </a:pPr>
            <a:r>
              <a:rPr lang="en-US" sz="2400" b="1" dirty="0" smtClean="0">
                <a:solidFill>
                  <a:schemeClr val="bg2">
                    <a:lumMod val="20000"/>
                    <a:lumOff val="80000"/>
                  </a:schemeClr>
                </a:solidFill>
                <a:latin typeface="Palatino Linotype" panose="02040502050505030304" pitchFamily="18" charset="0"/>
              </a:rPr>
              <a:t>Eligible Participants: </a:t>
            </a:r>
            <a:r>
              <a:rPr lang="en-US" sz="2400" dirty="0">
                <a:solidFill>
                  <a:schemeClr val="bg2">
                    <a:lumMod val="20000"/>
                    <a:lumOff val="80000"/>
                  </a:schemeClr>
                </a:solidFill>
                <a:latin typeface="Palatino Linotype" panose="02040502050505030304" pitchFamily="18" charset="0"/>
              </a:rPr>
              <a:t>Individuals and families </a:t>
            </a:r>
            <a:r>
              <a:rPr lang="en-US" sz="2400" dirty="0" smtClean="0">
                <a:solidFill>
                  <a:schemeClr val="bg2">
                    <a:lumMod val="20000"/>
                    <a:lumOff val="80000"/>
                  </a:schemeClr>
                </a:solidFill>
                <a:latin typeface="Palatino Linotype" panose="02040502050505030304" pitchFamily="18" charset="0"/>
              </a:rPr>
              <a:t>that are </a:t>
            </a:r>
            <a:r>
              <a:rPr lang="en-US" sz="2400" dirty="0">
                <a:solidFill>
                  <a:schemeClr val="bg2">
                    <a:lumMod val="20000"/>
                    <a:lumOff val="80000"/>
                  </a:schemeClr>
                </a:solidFill>
                <a:latin typeface="Palatino Linotype" panose="02040502050505030304" pitchFamily="18" charset="0"/>
              </a:rPr>
              <a:t>homeless</a:t>
            </a:r>
            <a:r>
              <a:rPr lang="en-US" sz="2400" dirty="0" smtClean="0">
                <a:solidFill>
                  <a:schemeClr val="bg2">
                    <a:lumMod val="20000"/>
                    <a:lumOff val="80000"/>
                  </a:schemeClr>
                </a:solidFill>
                <a:latin typeface="Palatino Linotype" panose="02040502050505030304" pitchFamily="18" charset="0"/>
              </a:rPr>
              <a:t>.</a:t>
            </a:r>
          </a:p>
          <a:p>
            <a:pPr marL="0" indent="0">
              <a:buNone/>
            </a:pPr>
            <a:endParaRPr lang="en-US" sz="1200" dirty="0">
              <a:solidFill>
                <a:schemeClr val="bg2">
                  <a:lumMod val="20000"/>
                  <a:lumOff val="80000"/>
                </a:schemeClr>
              </a:solidFill>
              <a:latin typeface="Palatino Linotype" panose="02040502050505030304" pitchFamily="18" charset="0"/>
            </a:endParaRPr>
          </a:p>
          <a:p>
            <a:pPr algn="l">
              <a:lnSpc>
                <a:spcPct val="110000"/>
              </a:lnSpc>
            </a:pPr>
            <a:r>
              <a:rPr lang="en-US" sz="2400" b="1" dirty="0" smtClean="0">
                <a:solidFill>
                  <a:schemeClr val="bg2">
                    <a:lumMod val="20000"/>
                    <a:lumOff val="80000"/>
                  </a:schemeClr>
                </a:solidFill>
                <a:latin typeface="Palatino Linotype" panose="02040502050505030304" pitchFamily="18" charset="0"/>
              </a:rPr>
              <a:t>Overview: </a:t>
            </a:r>
            <a:r>
              <a:rPr lang="en-US" sz="2400" dirty="0" smtClean="0">
                <a:solidFill>
                  <a:schemeClr val="bg2">
                    <a:lumMod val="20000"/>
                    <a:lumOff val="80000"/>
                  </a:schemeClr>
                </a:solidFill>
                <a:latin typeface="Palatino Linotype" panose="02040502050505030304" pitchFamily="18" charset="0"/>
              </a:rPr>
              <a:t>Includes essential </a:t>
            </a:r>
            <a:r>
              <a:rPr lang="en-US" sz="2400" dirty="0">
                <a:solidFill>
                  <a:schemeClr val="bg2">
                    <a:lumMod val="20000"/>
                    <a:lumOff val="80000"/>
                  </a:schemeClr>
                </a:solidFill>
                <a:latin typeface="Palatino Linotype" panose="02040502050505030304" pitchFamily="18" charset="0"/>
              </a:rPr>
              <a:t>services to persons in emergency </a:t>
            </a:r>
            <a:r>
              <a:rPr lang="en-US" sz="2400" dirty="0" smtClean="0">
                <a:solidFill>
                  <a:schemeClr val="bg2">
                    <a:lumMod val="20000"/>
                    <a:lumOff val="80000"/>
                  </a:schemeClr>
                </a:solidFill>
                <a:latin typeface="Palatino Linotype" panose="02040502050505030304" pitchFamily="18" charset="0"/>
              </a:rPr>
              <a:t>shelters, </a:t>
            </a:r>
            <a:r>
              <a:rPr lang="en-US" sz="2400" dirty="0">
                <a:solidFill>
                  <a:schemeClr val="bg2">
                    <a:lumMod val="20000"/>
                    <a:lumOff val="80000"/>
                  </a:schemeClr>
                </a:solidFill>
                <a:latin typeface="Palatino Linotype" panose="02040502050505030304" pitchFamily="18" charset="0"/>
              </a:rPr>
              <a:t>renovating buildings to be used </a:t>
            </a:r>
            <a:r>
              <a:rPr lang="en-US" sz="2400" dirty="0" smtClean="0">
                <a:solidFill>
                  <a:schemeClr val="bg2">
                    <a:lumMod val="20000"/>
                    <a:lumOff val="80000"/>
                  </a:schemeClr>
                </a:solidFill>
                <a:latin typeface="Palatino Linotype" panose="02040502050505030304" pitchFamily="18" charset="0"/>
              </a:rPr>
              <a:t>as emergency </a:t>
            </a:r>
            <a:r>
              <a:rPr lang="en-US" sz="2400" dirty="0">
                <a:solidFill>
                  <a:schemeClr val="bg2">
                    <a:lumMod val="20000"/>
                    <a:lumOff val="80000"/>
                  </a:schemeClr>
                </a:solidFill>
                <a:latin typeface="Palatino Linotype" panose="02040502050505030304" pitchFamily="18" charset="0"/>
              </a:rPr>
              <a:t>shelters, and operating emergency shelters</a:t>
            </a:r>
            <a:r>
              <a:rPr lang="en-US" sz="2400" dirty="0" smtClean="0">
                <a:solidFill>
                  <a:schemeClr val="bg2">
                    <a:lumMod val="20000"/>
                    <a:lumOff val="80000"/>
                  </a:schemeClr>
                </a:solidFill>
                <a:latin typeface="Palatino Linotype" panose="02040502050505030304" pitchFamily="18" charset="0"/>
              </a:rPr>
              <a:t>. Staff </a:t>
            </a:r>
            <a:r>
              <a:rPr lang="en-US" sz="2400" dirty="0">
                <a:solidFill>
                  <a:schemeClr val="bg2">
                    <a:lumMod val="20000"/>
                    <a:lumOff val="80000"/>
                  </a:schemeClr>
                </a:solidFill>
                <a:latin typeface="Palatino Linotype" panose="02040502050505030304" pitchFamily="18" charset="0"/>
              </a:rPr>
              <a:t>costs related to carrying out emergency shelter activities are also eligible</a:t>
            </a:r>
            <a:r>
              <a:rPr lang="en-US" sz="2400" dirty="0" smtClean="0">
                <a:solidFill>
                  <a:schemeClr val="bg2">
                    <a:lumMod val="20000"/>
                    <a:lumOff val="80000"/>
                  </a:schemeClr>
                </a:solidFill>
                <a:latin typeface="Palatino Linotype" panose="02040502050505030304" pitchFamily="18" charset="0"/>
              </a:rPr>
              <a:t>.</a:t>
            </a:r>
          </a:p>
          <a:p>
            <a:pPr marL="0" indent="0">
              <a:buNone/>
            </a:pPr>
            <a:endParaRPr lang="en-US" sz="1200" dirty="0" smtClean="0">
              <a:latin typeface="Palatino Linotype" panose="02040502050505030304" pitchFamily="18" charset="0"/>
            </a:endParaRPr>
          </a:p>
          <a:p>
            <a:pPr algn="l"/>
            <a:r>
              <a:rPr lang="en-US" sz="2400" b="1" dirty="0">
                <a:latin typeface="Palatino Linotype" panose="02040502050505030304" pitchFamily="18" charset="0"/>
              </a:rPr>
              <a:t>Eligible </a:t>
            </a:r>
            <a:r>
              <a:rPr lang="en-US" sz="2400" b="1" dirty="0" smtClean="0">
                <a:latin typeface="Palatino Linotype" panose="02040502050505030304" pitchFamily="18" charset="0"/>
              </a:rPr>
              <a:t>Activities: </a:t>
            </a:r>
          </a:p>
          <a:p>
            <a:pPr marL="342900" lvl="1" indent="-342900" algn="l">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Essential </a:t>
            </a:r>
            <a:r>
              <a:rPr lang="en-US" sz="2200" dirty="0">
                <a:solidFill>
                  <a:schemeClr val="tx1">
                    <a:lumMod val="95000"/>
                  </a:schemeClr>
                </a:solidFill>
                <a:latin typeface="Palatino Linotype" panose="02040502050505030304" pitchFamily="18" charset="0"/>
              </a:rPr>
              <a:t>Services</a:t>
            </a:r>
          </a:p>
          <a:p>
            <a:pPr marL="342900" lvl="1" indent="-342900" algn="l">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Facility Renovation</a:t>
            </a:r>
            <a:r>
              <a:rPr lang="en-US" sz="2200" dirty="0">
                <a:solidFill>
                  <a:schemeClr val="tx1">
                    <a:lumMod val="95000"/>
                  </a:schemeClr>
                </a:solidFill>
                <a:latin typeface="Palatino Linotype" panose="02040502050505030304" pitchFamily="18" charset="0"/>
              </a:rPr>
              <a:t> </a:t>
            </a:r>
          </a:p>
          <a:p>
            <a:pPr marL="342900" lvl="1" indent="-342900" algn="l">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Shelter </a:t>
            </a:r>
            <a:r>
              <a:rPr lang="en-US" sz="2200" dirty="0">
                <a:solidFill>
                  <a:schemeClr val="tx1">
                    <a:lumMod val="95000"/>
                  </a:schemeClr>
                </a:solidFill>
                <a:latin typeface="Palatino Linotype" panose="02040502050505030304" pitchFamily="18" charset="0"/>
              </a:rPr>
              <a:t>Operations</a:t>
            </a:r>
          </a:p>
          <a:p>
            <a:endParaRPr lang="en-US" sz="2400" dirty="0">
              <a:latin typeface="Palatino Linotype" panose="02040502050505030304" pitchFamily="18" charset="0"/>
            </a:endParaRPr>
          </a:p>
        </p:txBody>
      </p:sp>
      <p:sp>
        <p:nvSpPr>
          <p:cNvPr id="2" name="Title 1"/>
          <p:cNvSpPr>
            <a:spLocks noGrp="1"/>
          </p:cNvSpPr>
          <p:nvPr>
            <p:ph type="title"/>
          </p:nvPr>
        </p:nvSpPr>
        <p:spPr>
          <a:xfrm>
            <a:off x="1676400" y="304800"/>
            <a:ext cx="5715000" cy="701040"/>
          </a:xfrm>
        </p:spPr>
        <p:txBody>
          <a:bodyPr>
            <a:normAutofit/>
          </a:bodyPr>
          <a:lstStyle/>
          <a:p>
            <a:r>
              <a:rPr lang="en-US" sz="2800" b="1" dirty="0"/>
              <a:t>Emergency Shelter</a:t>
            </a:r>
          </a:p>
        </p:txBody>
      </p:sp>
    </p:spTree>
    <p:extLst>
      <p:ext uri="{BB962C8B-B14F-4D97-AF65-F5344CB8AC3E}">
        <p14:creationId xmlns:p14="http://schemas.microsoft.com/office/powerpoint/2010/main" val="1317724208"/>
      </p:ext>
    </p:extLst>
  </p:cSld>
  <p:clrMapOvr>
    <a:masterClrMapping/>
  </p:clrMapOvr>
  <mc:AlternateContent xmlns:mc="http://schemas.openxmlformats.org/markup-compatibility/2006" xmlns:p14="http://schemas.microsoft.com/office/powerpoint/2010/main">
    <mc:Choice Requires="p14">
      <p:transition spd="slow" p14:dur="2000" advTm="26588"/>
    </mc:Choice>
    <mc:Fallback xmlns="">
      <p:transition spd="slow" advTm="2658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1447800"/>
            <a:ext cx="8305800" cy="5181600"/>
          </a:xfrm>
        </p:spPr>
        <p:txBody>
          <a:bodyPr>
            <a:normAutofit fontScale="92500" lnSpcReduction="20000"/>
          </a:bodyPr>
          <a:lstStyle/>
          <a:p>
            <a:pPr marL="0" indent="0" algn="just">
              <a:buNone/>
            </a:pPr>
            <a:r>
              <a:rPr lang="en-US" sz="2200" dirty="0" smtClean="0">
                <a:latin typeface="Palatino Linotype" panose="02040502050505030304" pitchFamily="18" charset="0"/>
              </a:rPr>
              <a:t>Below are a eligible services that can be provided </a:t>
            </a:r>
            <a:r>
              <a:rPr lang="en-US" sz="2200" dirty="0">
                <a:latin typeface="Palatino Linotype" panose="02040502050505030304" pitchFamily="18" charset="0"/>
              </a:rPr>
              <a:t>to individuals and families </a:t>
            </a:r>
            <a:r>
              <a:rPr lang="en-US" sz="2200" dirty="0" smtClean="0">
                <a:latin typeface="Palatino Linotype" panose="02040502050505030304" pitchFamily="18" charset="0"/>
              </a:rPr>
              <a:t>that are </a:t>
            </a:r>
            <a:r>
              <a:rPr lang="en-US" sz="2200" dirty="0">
                <a:latin typeface="Palatino Linotype" panose="02040502050505030304" pitchFamily="18" charset="0"/>
              </a:rPr>
              <a:t>in an </a:t>
            </a:r>
            <a:r>
              <a:rPr lang="en-US" sz="2200" b="1" dirty="0">
                <a:latin typeface="Palatino Linotype" panose="02040502050505030304" pitchFamily="18" charset="0"/>
              </a:rPr>
              <a:t>emergency </a:t>
            </a:r>
            <a:r>
              <a:rPr lang="en-US" sz="2200" b="1" dirty="0" smtClean="0">
                <a:latin typeface="Palatino Linotype" panose="02040502050505030304" pitchFamily="18" charset="0"/>
              </a:rPr>
              <a:t>shelter</a:t>
            </a:r>
            <a:r>
              <a:rPr lang="en-US" sz="2200" dirty="0" smtClean="0">
                <a:latin typeface="Palatino Linotype" panose="02040502050505030304" pitchFamily="18" charset="0"/>
              </a:rPr>
              <a:t>:</a:t>
            </a: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Case Management</a:t>
            </a:r>
            <a:endParaRPr lang="en-US" sz="2200" dirty="0">
              <a:solidFill>
                <a:schemeClr val="tx1">
                  <a:lumMod val="95000"/>
                </a:schemeClr>
              </a:solidFill>
              <a:latin typeface="Palatino Linotype" panose="02040502050505030304" pitchFamily="18" charset="0"/>
            </a:endParaRP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Life Skills</a:t>
            </a:r>
            <a:endParaRPr lang="en-US" sz="2200" dirty="0">
              <a:solidFill>
                <a:schemeClr val="tx1">
                  <a:lumMod val="95000"/>
                </a:schemeClr>
              </a:solidFill>
              <a:latin typeface="Palatino Linotype" panose="02040502050505030304" pitchFamily="18" charset="0"/>
            </a:endParaRP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Child </a:t>
            </a:r>
            <a:r>
              <a:rPr lang="en-US" sz="2200" dirty="0">
                <a:solidFill>
                  <a:schemeClr val="tx1">
                    <a:lumMod val="95000"/>
                  </a:schemeClr>
                </a:solidFill>
                <a:latin typeface="Palatino Linotype" panose="02040502050505030304" pitchFamily="18" charset="0"/>
              </a:rPr>
              <a:t>Care</a:t>
            </a: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Education </a:t>
            </a:r>
            <a:r>
              <a:rPr lang="en-US" sz="2200" dirty="0">
                <a:solidFill>
                  <a:schemeClr val="tx1">
                    <a:lumMod val="95000"/>
                  </a:schemeClr>
                </a:solidFill>
                <a:latin typeface="Palatino Linotype" panose="02040502050505030304" pitchFamily="18" charset="0"/>
              </a:rPr>
              <a:t>Services</a:t>
            </a: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Employment </a:t>
            </a:r>
            <a:r>
              <a:rPr lang="en-US" sz="2200" dirty="0">
                <a:solidFill>
                  <a:schemeClr val="tx1">
                    <a:lumMod val="95000"/>
                  </a:schemeClr>
                </a:solidFill>
                <a:latin typeface="Palatino Linotype" panose="02040502050505030304" pitchFamily="18" charset="0"/>
              </a:rPr>
              <a:t>Assistance and Job Training</a:t>
            </a: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Outpatient Health Services</a:t>
            </a:r>
            <a:endParaRPr lang="en-US" sz="2200" dirty="0">
              <a:solidFill>
                <a:schemeClr val="tx1">
                  <a:lumMod val="95000"/>
                </a:schemeClr>
              </a:solidFill>
              <a:latin typeface="Palatino Linotype" panose="02040502050505030304" pitchFamily="18" charset="0"/>
            </a:endParaRP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Legal </a:t>
            </a:r>
            <a:r>
              <a:rPr lang="en-US" sz="2200" dirty="0">
                <a:solidFill>
                  <a:schemeClr val="tx1">
                    <a:lumMod val="95000"/>
                  </a:schemeClr>
                </a:solidFill>
                <a:latin typeface="Palatino Linotype" panose="02040502050505030304" pitchFamily="18" charset="0"/>
              </a:rPr>
              <a:t>Services</a:t>
            </a: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Mental </a:t>
            </a:r>
            <a:r>
              <a:rPr lang="en-US" sz="2200" dirty="0">
                <a:solidFill>
                  <a:schemeClr val="tx1">
                    <a:lumMod val="95000"/>
                  </a:schemeClr>
                </a:solidFill>
                <a:latin typeface="Palatino Linotype" panose="02040502050505030304" pitchFamily="18" charset="0"/>
              </a:rPr>
              <a:t>Health Services</a:t>
            </a: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Substance Abuse Treatment </a:t>
            </a:r>
            <a:r>
              <a:rPr lang="en-US" sz="2200" dirty="0">
                <a:solidFill>
                  <a:schemeClr val="tx1">
                    <a:lumMod val="95000"/>
                  </a:schemeClr>
                </a:solidFill>
                <a:latin typeface="Palatino Linotype" panose="02040502050505030304" pitchFamily="18" charset="0"/>
              </a:rPr>
              <a:t>Services</a:t>
            </a: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Transportation</a:t>
            </a:r>
            <a:endParaRPr lang="en-US" sz="2200" dirty="0">
              <a:solidFill>
                <a:schemeClr val="tx1">
                  <a:lumMod val="95000"/>
                </a:schemeClr>
              </a:solidFill>
              <a:latin typeface="Palatino Linotype" panose="02040502050505030304" pitchFamily="18" charset="0"/>
            </a:endParaRPr>
          </a:p>
          <a:p>
            <a:pPr marL="455613" lvl="1" indent="-342900" algn="just">
              <a:buClr>
                <a:schemeClr val="bg2">
                  <a:lumMod val="50000"/>
                </a:schemeClr>
              </a:buClr>
              <a:buFont typeface="Wingdings" panose="05000000000000000000" pitchFamily="2" charset="2"/>
              <a:buChar char="§"/>
            </a:pPr>
            <a:r>
              <a:rPr lang="en-US" sz="2200" dirty="0" smtClean="0">
                <a:solidFill>
                  <a:schemeClr val="tx1">
                    <a:lumMod val="95000"/>
                  </a:schemeClr>
                </a:solidFill>
                <a:latin typeface="Palatino Linotype" panose="02040502050505030304" pitchFamily="18" charset="0"/>
              </a:rPr>
              <a:t>Services </a:t>
            </a:r>
            <a:r>
              <a:rPr lang="en-US" sz="2200" dirty="0">
                <a:solidFill>
                  <a:schemeClr val="tx1">
                    <a:lumMod val="95000"/>
                  </a:schemeClr>
                </a:solidFill>
                <a:latin typeface="Palatino Linotype" panose="02040502050505030304" pitchFamily="18" charset="0"/>
              </a:rPr>
              <a:t>for </a:t>
            </a:r>
            <a:r>
              <a:rPr lang="en-US" sz="2200" dirty="0" smtClean="0">
                <a:solidFill>
                  <a:schemeClr val="tx1">
                    <a:lumMod val="95000"/>
                  </a:schemeClr>
                </a:solidFill>
                <a:latin typeface="Palatino Linotype" panose="02040502050505030304" pitchFamily="18" charset="0"/>
              </a:rPr>
              <a:t>Special Populations</a:t>
            </a:r>
            <a:endParaRPr lang="en-US" sz="2200" dirty="0">
              <a:solidFill>
                <a:schemeClr val="tx1">
                  <a:lumMod val="95000"/>
                </a:schemeClr>
              </a:solidFill>
              <a:latin typeface="Palatino Linotype" panose="02040502050505030304" pitchFamily="18" charset="0"/>
            </a:endParaRPr>
          </a:p>
          <a:p>
            <a:endParaRPr lang="en-US" dirty="0">
              <a:latin typeface="Palatino Linotype" panose="02040502050505030304" pitchFamily="18" charset="0"/>
            </a:endParaRPr>
          </a:p>
        </p:txBody>
      </p:sp>
      <p:sp>
        <p:nvSpPr>
          <p:cNvPr id="2" name="Title 1"/>
          <p:cNvSpPr>
            <a:spLocks noGrp="1"/>
          </p:cNvSpPr>
          <p:nvPr>
            <p:ph type="title"/>
          </p:nvPr>
        </p:nvSpPr>
        <p:spPr>
          <a:xfrm>
            <a:off x="838200" y="304800"/>
            <a:ext cx="7239000" cy="701040"/>
          </a:xfrm>
        </p:spPr>
        <p:txBody>
          <a:bodyPr>
            <a:normAutofit/>
          </a:bodyPr>
          <a:lstStyle/>
          <a:p>
            <a:r>
              <a:rPr lang="en-US" sz="2800" b="1" dirty="0"/>
              <a:t>Essential Services </a:t>
            </a:r>
          </a:p>
        </p:txBody>
      </p:sp>
    </p:spTree>
    <p:extLst>
      <p:ext uri="{BB962C8B-B14F-4D97-AF65-F5344CB8AC3E}">
        <p14:creationId xmlns:p14="http://schemas.microsoft.com/office/powerpoint/2010/main" val="3226296174"/>
      </p:ext>
    </p:extLst>
  </p:cSld>
  <p:clrMapOvr>
    <a:masterClrMapping/>
  </p:clrMapOvr>
  <mc:AlternateContent xmlns:mc="http://schemas.openxmlformats.org/markup-compatibility/2006" xmlns:p14="http://schemas.microsoft.com/office/powerpoint/2010/main">
    <mc:Choice Requires="p14">
      <p:transition spd="slow" p14:dur="2000" advTm="9393"/>
    </mc:Choice>
    <mc:Fallback xmlns="">
      <p:transition spd="slow" advTm="9393"/>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1447800"/>
            <a:ext cx="8458200" cy="4724400"/>
          </a:xfrm>
        </p:spPr>
        <p:txBody>
          <a:bodyPr>
            <a:normAutofit fontScale="77500" lnSpcReduction="20000"/>
          </a:bodyPr>
          <a:lstStyle/>
          <a:p>
            <a:pPr marL="457200" indent="-457200" algn="l"/>
            <a:r>
              <a:rPr lang="en-US" sz="2300" dirty="0">
                <a:solidFill>
                  <a:schemeClr val="bg2">
                    <a:lumMod val="20000"/>
                    <a:lumOff val="80000"/>
                  </a:schemeClr>
                </a:solidFill>
                <a:latin typeface="Palatino Linotype" panose="02040502050505030304" pitchFamily="18" charset="0"/>
              </a:rPr>
              <a:t>The renovation, major rehabilitation, or conversion of buildings for </a:t>
            </a:r>
            <a:r>
              <a:rPr lang="en-US" sz="2300" dirty="0" smtClean="0">
                <a:solidFill>
                  <a:schemeClr val="bg2">
                    <a:lumMod val="20000"/>
                    <a:lumOff val="80000"/>
                  </a:schemeClr>
                </a:solidFill>
                <a:latin typeface="Palatino Linotype" panose="02040502050505030304" pitchFamily="18" charset="0"/>
              </a:rPr>
              <a:t>use</a:t>
            </a:r>
          </a:p>
          <a:p>
            <a:pPr marL="457200" indent="-457200" algn="l"/>
            <a:r>
              <a:rPr lang="en-US" sz="2300" dirty="0" smtClean="0">
                <a:solidFill>
                  <a:schemeClr val="bg2">
                    <a:lumMod val="20000"/>
                    <a:lumOff val="80000"/>
                  </a:schemeClr>
                </a:solidFill>
                <a:latin typeface="Palatino Linotype" panose="02040502050505030304" pitchFamily="18" charset="0"/>
              </a:rPr>
              <a:t> </a:t>
            </a:r>
            <a:r>
              <a:rPr lang="en-US" sz="2300" dirty="0">
                <a:solidFill>
                  <a:schemeClr val="bg2">
                    <a:lumMod val="20000"/>
                    <a:lumOff val="80000"/>
                  </a:schemeClr>
                </a:solidFill>
                <a:latin typeface="Palatino Linotype" panose="02040502050505030304" pitchFamily="18" charset="0"/>
              </a:rPr>
              <a:t>as emergency shelters or transitional housing for the homeless</a:t>
            </a:r>
            <a:r>
              <a:rPr lang="en-US" sz="2300" dirty="0" smtClean="0">
                <a:solidFill>
                  <a:schemeClr val="bg2">
                    <a:lumMod val="20000"/>
                    <a:lumOff val="80000"/>
                  </a:schemeClr>
                </a:solidFill>
                <a:latin typeface="Palatino Linotype" panose="02040502050505030304" pitchFamily="18" charset="0"/>
              </a:rPr>
              <a:t>.</a:t>
            </a:r>
          </a:p>
          <a:p>
            <a:pPr marL="457200" indent="-457200" algn="l"/>
            <a:r>
              <a:rPr lang="en-US" sz="2300" dirty="0" smtClean="0">
                <a:solidFill>
                  <a:schemeClr val="bg2">
                    <a:lumMod val="20000"/>
                    <a:lumOff val="80000"/>
                  </a:schemeClr>
                </a:solidFill>
                <a:latin typeface="Palatino Linotype" panose="02040502050505030304" pitchFamily="18" charset="0"/>
              </a:rPr>
              <a:t> </a:t>
            </a:r>
            <a:r>
              <a:rPr lang="en-US" sz="2300" dirty="0">
                <a:solidFill>
                  <a:schemeClr val="bg2">
                    <a:lumMod val="20000"/>
                    <a:lumOff val="80000"/>
                  </a:schemeClr>
                </a:solidFill>
                <a:latin typeface="Palatino Linotype" panose="02040502050505030304" pitchFamily="18" charset="0"/>
              </a:rPr>
              <a:t>Renovated buildings must be used as shelters for </a:t>
            </a:r>
            <a:r>
              <a:rPr lang="en-US" sz="2300" dirty="0" smtClean="0">
                <a:solidFill>
                  <a:schemeClr val="bg2">
                    <a:lumMod val="20000"/>
                    <a:lumOff val="80000"/>
                  </a:schemeClr>
                </a:solidFill>
                <a:latin typeface="Palatino Linotype" panose="02040502050505030304" pitchFamily="18" charset="0"/>
              </a:rPr>
              <a:t>three (3) </a:t>
            </a:r>
            <a:r>
              <a:rPr lang="en-US" sz="2300" dirty="0">
                <a:solidFill>
                  <a:schemeClr val="bg2">
                    <a:lumMod val="20000"/>
                    <a:lumOff val="80000"/>
                  </a:schemeClr>
                </a:solidFill>
                <a:latin typeface="Palatino Linotype" panose="02040502050505030304" pitchFamily="18" charset="0"/>
              </a:rPr>
              <a:t>years, and </a:t>
            </a:r>
            <a:r>
              <a:rPr lang="en-US" sz="2300" dirty="0" smtClean="0">
                <a:solidFill>
                  <a:schemeClr val="bg2">
                    <a:lumMod val="20000"/>
                    <a:lumOff val="80000"/>
                  </a:schemeClr>
                </a:solidFill>
                <a:latin typeface="Palatino Linotype" panose="02040502050505030304" pitchFamily="18" charset="0"/>
              </a:rPr>
              <a:t>a</a:t>
            </a:r>
          </a:p>
          <a:p>
            <a:pPr marL="457200" indent="-457200" algn="l"/>
            <a:r>
              <a:rPr lang="en-US" sz="2300" dirty="0" smtClean="0">
                <a:solidFill>
                  <a:schemeClr val="bg2">
                    <a:lumMod val="20000"/>
                    <a:lumOff val="80000"/>
                  </a:schemeClr>
                </a:solidFill>
                <a:latin typeface="Palatino Linotype" panose="02040502050505030304" pitchFamily="18" charset="0"/>
              </a:rPr>
              <a:t> </a:t>
            </a:r>
            <a:r>
              <a:rPr lang="en-US" sz="2300" dirty="0">
                <a:solidFill>
                  <a:schemeClr val="bg2">
                    <a:lumMod val="20000"/>
                    <a:lumOff val="80000"/>
                  </a:schemeClr>
                </a:solidFill>
                <a:latin typeface="Palatino Linotype" panose="02040502050505030304" pitchFamily="18" charset="0"/>
              </a:rPr>
              <a:t>major rehabilitation or conversion project involves a </a:t>
            </a:r>
            <a:r>
              <a:rPr lang="en-US" sz="2300" dirty="0" smtClean="0">
                <a:solidFill>
                  <a:schemeClr val="bg2">
                    <a:lumMod val="20000"/>
                    <a:lumOff val="80000"/>
                  </a:schemeClr>
                </a:solidFill>
                <a:latin typeface="Palatino Linotype" panose="02040502050505030304" pitchFamily="18" charset="0"/>
              </a:rPr>
              <a:t>ten-year </a:t>
            </a:r>
            <a:r>
              <a:rPr lang="en-US" sz="2300" dirty="0">
                <a:solidFill>
                  <a:schemeClr val="bg2">
                    <a:lumMod val="20000"/>
                    <a:lumOff val="80000"/>
                  </a:schemeClr>
                </a:solidFill>
                <a:latin typeface="Palatino Linotype" panose="02040502050505030304" pitchFamily="18" charset="0"/>
              </a:rPr>
              <a:t>commitment. </a:t>
            </a:r>
            <a:endParaRPr lang="en-US" sz="2300" dirty="0" smtClean="0">
              <a:solidFill>
                <a:schemeClr val="bg2">
                  <a:lumMod val="20000"/>
                  <a:lumOff val="80000"/>
                </a:schemeClr>
              </a:solidFill>
              <a:latin typeface="Palatino Linotype" panose="02040502050505030304" pitchFamily="18" charset="0"/>
            </a:endParaRPr>
          </a:p>
          <a:p>
            <a:pPr marL="457200" indent="-457200" algn="l"/>
            <a:endParaRPr lang="en-US" sz="2300" dirty="0">
              <a:solidFill>
                <a:schemeClr val="bg2">
                  <a:lumMod val="20000"/>
                  <a:lumOff val="80000"/>
                </a:schemeClr>
              </a:solidFill>
              <a:latin typeface="Palatino Linotype" panose="02040502050505030304" pitchFamily="18" charset="0"/>
            </a:endParaRPr>
          </a:p>
          <a:p>
            <a:pPr marL="457200" indent="-457200" algn="l"/>
            <a:r>
              <a:rPr lang="en-US" sz="2300" b="1" u="sng" dirty="0" smtClean="0">
                <a:solidFill>
                  <a:schemeClr val="bg2">
                    <a:lumMod val="20000"/>
                    <a:lumOff val="80000"/>
                  </a:schemeClr>
                </a:solidFill>
                <a:latin typeface="Palatino Linotype" panose="02040502050505030304" pitchFamily="18" charset="0"/>
              </a:rPr>
              <a:t>NOTE: </a:t>
            </a:r>
            <a:r>
              <a:rPr lang="en-US" sz="2300" dirty="0" smtClean="0">
                <a:solidFill>
                  <a:schemeClr val="bg2">
                    <a:lumMod val="20000"/>
                    <a:lumOff val="80000"/>
                  </a:schemeClr>
                </a:solidFill>
                <a:latin typeface="Palatino Linotype" panose="02040502050505030304" pitchFamily="18" charset="0"/>
              </a:rPr>
              <a:t>the County has determined that the use of ESG funds for facility</a:t>
            </a:r>
          </a:p>
          <a:p>
            <a:pPr marL="457200" indent="-457200" algn="l"/>
            <a:r>
              <a:rPr lang="en-US" sz="2300" dirty="0" smtClean="0">
                <a:solidFill>
                  <a:schemeClr val="bg2">
                    <a:lumMod val="20000"/>
                    <a:lumOff val="80000"/>
                  </a:schemeClr>
                </a:solidFill>
                <a:latin typeface="Palatino Linotype" panose="02040502050505030304" pitchFamily="18" charset="0"/>
              </a:rPr>
              <a:t> renovations, conversion, or substantial rehabilitation is not the most</a:t>
            </a:r>
          </a:p>
          <a:p>
            <a:pPr marL="457200" indent="-457200" algn="l"/>
            <a:r>
              <a:rPr lang="en-US" sz="2300" dirty="0" smtClean="0">
                <a:solidFill>
                  <a:schemeClr val="bg2">
                    <a:lumMod val="20000"/>
                    <a:lumOff val="80000"/>
                  </a:schemeClr>
                </a:solidFill>
                <a:latin typeface="Palatino Linotype" panose="02040502050505030304" pitchFamily="18" charset="0"/>
              </a:rPr>
              <a:t> effective or efficient use of ESG funding. Funding for this category will be</a:t>
            </a:r>
          </a:p>
          <a:p>
            <a:pPr marL="457200" indent="-457200" algn="l"/>
            <a:r>
              <a:rPr lang="en-US" sz="2300" dirty="0" smtClean="0">
                <a:solidFill>
                  <a:schemeClr val="bg2">
                    <a:lumMod val="20000"/>
                    <a:lumOff val="80000"/>
                  </a:schemeClr>
                </a:solidFill>
                <a:latin typeface="Palatino Linotype" panose="02040502050505030304" pitchFamily="18" charset="0"/>
              </a:rPr>
              <a:t> very limited. </a:t>
            </a:r>
          </a:p>
          <a:p>
            <a:pPr marL="457200" indent="-457200"/>
            <a:r>
              <a:rPr lang="en-US" sz="2400" b="1" i="1" dirty="0" smtClean="0">
                <a:latin typeface="Palatino Linotype" panose="02040502050505030304" pitchFamily="18" charset="0"/>
              </a:rPr>
              <a:t>Eligible Expenditures include:</a:t>
            </a:r>
            <a:endParaRPr lang="en-US" sz="2400" b="1" dirty="0" smtClean="0">
              <a:latin typeface="Palatino Linotype" panose="02040502050505030304" pitchFamily="18" charset="0"/>
            </a:endParaRPr>
          </a:p>
          <a:p>
            <a:pPr marL="1027113" lvl="6" indent="-401638" algn="l">
              <a:buClr>
                <a:schemeClr val="accent4">
                  <a:lumMod val="75000"/>
                </a:schemeClr>
              </a:buClr>
              <a:buFont typeface="Wingdings" pitchFamily="2" charset="2"/>
              <a:buChar char="§"/>
            </a:pPr>
            <a:r>
              <a:rPr lang="en-US" sz="2400" dirty="0" smtClean="0">
                <a:solidFill>
                  <a:schemeClr val="tx1">
                    <a:lumMod val="95000"/>
                  </a:schemeClr>
                </a:solidFill>
                <a:latin typeface="Palatino Linotype" panose="02040502050505030304" pitchFamily="18" charset="0"/>
              </a:rPr>
              <a:t>Labor, Materials, Tools; and</a:t>
            </a:r>
            <a:endParaRPr lang="en-US" sz="2400" dirty="0">
              <a:solidFill>
                <a:schemeClr val="tx1">
                  <a:lumMod val="95000"/>
                </a:schemeClr>
              </a:solidFill>
              <a:latin typeface="Palatino Linotype" panose="02040502050505030304" pitchFamily="18" charset="0"/>
            </a:endParaRPr>
          </a:p>
          <a:p>
            <a:pPr marL="1027113" lvl="6" indent="-401638" algn="l">
              <a:buClr>
                <a:schemeClr val="accent4">
                  <a:lumMod val="75000"/>
                </a:schemeClr>
              </a:buClr>
              <a:buFont typeface="Wingdings" pitchFamily="2" charset="2"/>
              <a:buChar char="§"/>
            </a:pPr>
            <a:r>
              <a:rPr lang="en-US" sz="2400" dirty="0" smtClean="0">
                <a:solidFill>
                  <a:schemeClr val="tx1">
                    <a:lumMod val="95000"/>
                  </a:schemeClr>
                </a:solidFill>
                <a:latin typeface="Palatino Linotype" panose="02040502050505030304" pitchFamily="18" charset="0"/>
              </a:rPr>
              <a:t>Other </a:t>
            </a:r>
            <a:r>
              <a:rPr lang="en-US" sz="2400" dirty="0">
                <a:solidFill>
                  <a:schemeClr val="tx1">
                    <a:lumMod val="95000"/>
                  </a:schemeClr>
                </a:solidFill>
                <a:latin typeface="Palatino Linotype" panose="02040502050505030304" pitchFamily="18" charset="0"/>
              </a:rPr>
              <a:t>costs for renovation, including soft </a:t>
            </a:r>
            <a:r>
              <a:rPr lang="en-US" sz="2400" dirty="0" smtClean="0">
                <a:solidFill>
                  <a:schemeClr val="tx1">
                    <a:lumMod val="95000"/>
                  </a:schemeClr>
                </a:solidFill>
                <a:latin typeface="Palatino Linotype" panose="02040502050505030304" pitchFamily="18" charset="0"/>
              </a:rPr>
              <a:t>costs, fees, professional services</a:t>
            </a:r>
          </a:p>
        </p:txBody>
      </p:sp>
      <p:sp>
        <p:nvSpPr>
          <p:cNvPr id="2" name="Title 1"/>
          <p:cNvSpPr>
            <a:spLocks noGrp="1"/>
          </p:cNvSpPr>
          <p:nvPr>
            <p:ph type="title"/>
          </p:nvPr>
        </p:nvSpPr>
        <p:spPr>
          <a:xfrm>
            <a:off x="533400" y="381000"/>
            <a:ext cx="8077200" cy="914400"/>
          </a:xfrm>
        </p:spPr>
        <p:txBody>
          <a:bodyPr>
            <a:noAutofit/>
          </a:bodyPr>
          <a:lstStyle/>
          <a:p>
            <a:r>
              <a:rPr lang="en-US" sz="3200" b="1" dirty="0" smtClean="0"/>
              <a:t/>
            </a:r>
            <a:br>
              <a:rPr lang="en-US" sz="3200" b="1" dirty="0" smtClean="0"/>
            </a:br>
            <a:r>
              <a:rPr lang="en-US" sz="2800" b="1" dirty="0" smtClean="0"/>
              <a:t>Facility Rehabilitation, Conversion, and Renovation</a:t>
            </a:r>
            <a:r>
              <a:rPr lang="en-US" sz="3200" dirty="0">
                <a:latin typeface="Garamond" pitchFamily="18" charset="0"/>
              </a:rPr>
              <a:t/>
            </a:r>
            <a:br>
              <a:rPr lang="en-US" sz="3200" dirty="0">
                <a:latin typeface="Garamond" pitchFamily="18" charset="0"/>
              </a:rPr>
            </a:br>
            <a:endParaRPr lang="en-US" sz="3200" dirty="0">
              <a:latin typeface="Garamond" pitchFamily="18" charset="0"/>
            </a:endParaRPr>
          </a:p>
        </p:txBody>
      </p:sp>
    </p:spTree>
    <p:extLst>
      <p:ext uri="{BB962C8B-B14F-4D97-AF65-F5344CB8AC3E}">
        <p14:creationId xmlns:p14="http://schemas.microsoft.com/office/powerpoint/2010/main" val="710213529"/>
      </p:ext>
    </p:extLst>
  </p:cSld>
  <p:clrMapOvr>
    <a:masterClrMapping/>
  </p:clrMapOvr>
  <mc:AlternateContent xmlns:mc="http://schemas.openxmlformats.org/markup-compatibility/2006" xmlns:p14="http://schemas.microsoft.com/office/powerpoint/2010/main">
    <mc:Choice Requires="p14">
      <p:transition spd="slow" p14:dur="2000" advTm="33617"/>
    </mc:Choice>
    <mc:Fallback xmlns="">
      <p:transition spd="slow" advTm="3361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219200"/>
            <a:ext cx="8001000" cy="4906963"/>
          </a:xfrm>
        </p:spPr>
        <p:txBody>
          <a:bodyPr>
            <a:normAutofit fontScale="85000" lnSpcReduction="20000"/>
          </a:bodyPr>
          <a:lstStyle/>
          <a:p>
            <a:pPr marL="0" indent="0" algn="l">
              <a:lnSpc>
                <a:spcPct val="120000"/>
              </a:lnSpc>
              <a:buNone/>
            </a:pPr>
            <a:r>
              <a:rPr lang="en-US" sz="3100" dirty="0">
                <a:latin typeface="Palatino Linotype" panose="02040502050505030304" pitchFamily="18" charset="0"/>
              </a:rPr>
              <a:t>Costs to operate and maintain emergency shelters and also provide other emergency lodging when appropriate</a:t>
            </a:r>
            <a:r>
              <a:rPr lang="en-US" sz="3100" dirty="0" smtClean="0">
                <a:latin typeface="Palatino Linotype" panose="02040502050505030304" pitchFamily="18" charset="0"/>
              </a:rPr>
              <a:t>.*</a:t>
            </a:r>
          </a:p>
          <a:p>
            <a:pPr marL="0" indent="0">
              <a:buNone/>
            </a:pPr>
            <a:r>
              <a:rPr lang="en-US" sz="2600" dirty="0">
                <a:latin typeface="Calibri (body)"/>
              </a:rPr>
              <a:t/>
            </a:r>
            <a:br>
              <a:rPr lang="en-US" sz="2600" dirty="0">
                <a:latin typeface="Calibri (body)"/>
              </a:rPr>
            </a:br>
            <a:r>
              <a:rPr lang="en-US" sz="2600" dirty="0" smtClean="0">
                <a:latin typeface="Calibri (body)"/>
              </a:rPr>
              <a:t> 	</a:t>
            </a:r>
            <a:endParaRPr lang="en-US" sz="2600" dirty="0">
              <a:latin typeface="Calibri (body)"/>
            </a:endParaRPr>
          </a:p>
          <a:p>
            <a:pPr marL="0" indent="0">
              <a:buNone/>
            </a:pPr>
            <a:r>
              <a:rPr lang="en-US" sz="2600" dirty="0">
                <a:latin typeface="Calibri (body)"/>
              </a:rPr>
              <a:t> </a:t>
            </a:r>
          </a:p>
          <a:p>
            <a:pPr marL="0" indent="0">
              <a:buNone/>
            </a:pPr>
            <a:r>
              <a:rPr lang="en-US" sz="2600" dirty="0" smtClean="0">
                <a:latin typeface="Calibri (body)"/>
              </a:rPr>
              <a:t> 								</a:t>
            </a:r>
          </a:p>
          <a:p>
            <a:pPr marL="0" indent="0">
              <a:buNone/>
            </a:pPr>
            <a:endParaRPr lang="en-US" sz="2600" dirty="0">
              <a:latin typeface="Calibri (body)"/>
            </a:endParaRPr>
          </a:p>
          <a:p>
            <a:pPr marL="0" indent="0">
              <a:buNone/>
            </a:pPr>
            <a:endParaRPr lang="en-US" sz="2600" dirty="0" smtClean="0">
              <a:latin typeface="Calibri (body)"/>
            </a:endParaRPr>
          </a:p>
          <a:p>
            <a:pPr marL="0" indent="0">
              <a:buNone/>
            </a:pPr>
            <a:endParaRPr lang="en-US" sz="2900" dirty="0" smtClean="0">
              <a:latin typeface="Garamond" pitchFamily="18" charset="0"/>
            </a:endParaRPr>
          </a:p>
          <a:p>
            <a:pPr marL="0" indent="0">
              <a:buNone/>
            </a:pPr>
            <a:r>
              <a:rPr lang="en-US" sz="2600" dirty="0">
                <a:latin typeface="Garamond" pitchFamily="18" charset="0"/>
              </a:rPr>
              <a:t> </a:t>
            </a:r>
          </a:p>
          <a:p>
            <a:pPr marL="0" indent="0">
              <a:buNone/>
            </a:pPr>
            <a:r>
              <a:rPr lang="en-US" sz="2600" dirty="0" smtClean="0">
                <a:latin typeface="Garamond" pitchFamily="18" charset="0"/>
              </a:rPr>
              <a:t>  </a:t>
            </a:r>
            <a:r>
              <a:rPr lang="en-US" sz="2400" dirty="0" smtClean="0">
                <a:latin typeface="Calibri (body)"/>
              </a:rPr>
              <a:t> </a:t>
            </a:r>
            <a:r>
              <a:rPr lang="en-US" sz="2400" dirty="0">
                <a:latin typeface="Calibri (body)"/>
              </a:rPr>
              <a:t>		</a:t>
            </a:r>
            <a:r>
              <a:rPr lang="en-US" sz="2400" dirty="0" smtClean="0">
                <a:latin typeface="Calibri (body)"/>
              </a:rPr>
              <a:t>  </a:t>
            </a:r>
            <a:r>
              <a:rPr lang="en-US" sz="2400" dirty="0">
                <a:latin typeface="Calibri (body)"/>
              </a:rPr>
              <a:t>									</a:t>
            </a:r>
          </a:p>
          <a:p>
            <a:pPr marL="0" indent="0">
              <a:buNone/>
            </a:pPr>
            <a:r>
              <a:rPr lang="en-US" sz="2400" dirty="0">
                <a:latin typeface="Calibri (body)"/>
              </a:rPr>
              <a:t> 				</a:t>
            </a:r>
            <a:r>
              <a:rPr lang="en-US" sz="2400" dirty="0" smtClean="0">
                <a:latin typeface="Calibri (body)"/>
              </a:rPr>
              <a:t>   </a:t>
            </a:r>
            <a:r>
              <a:rPr lang="en-US" sz="2400" dirty="0">
                <a:latin typeface="Calibri (body)"/>
              </a:rPr>
              <a:t>		</a:t>
            </a:r>
            <a:endParaRPr lang="en-US" sz="2400" dirty="0"/>
          </a:p>
        </p:txBody>
      </p:sp>
      <p:sp>
        <p:nvSpPr>
          <p:cNvPr id="2" name="Title 1"/>
          <p:cNvSpPr>
            <a:spLocks noGrp="1"/>
          </p:cNvSpPr>
          <p:nvPr>
            <p:ph type="title"/>
          </p:nvPr>
        </p:nvSpPr>
        <p:spPr>
          <a:xfrm>
            <a:off x="228600" y="274638"/>
            <a:ext cx="8686800" cy="792162"/>
          </a:xfrm>
        </p:spPr>
        <p:txBody>
          <a:bodyPr>
            <a:noAutofit/>
          </a:bodyPr>
          <a:lstStyle/>
          <a:p>
            <a:pPr algn="l"/>
            <a:r>
              <a:rPr lang="en-US" sz="2800" dirty="0" smtClean="0">
                <a:latin typeface="Garamond" pitchFamily="18" charset="0"/>
              </a:rPr>
              <a:t/>
            </a:r>
            <a:br>
              <a:rPr lang="en-US" sz="2800" dirty="0" smtClean="0">
                <a:latin typeface="Garamond" pitchFamily="18" charset="0"/>
              </a:rPr>
            </a:br>
            <a:r>
              <a:rPr lang="en-US" sz="2800" b="1" dirty="0"/>
              <a:t>Essential </a:t>
            </a:r>
            <a:r>
              <a:rPr lang="en-US" sz="2800" b="1" dirty="0" smtClean="0"/>
              <a:t>Services – Shelter Operations</a:t>
            </a:r>
            <a:r>
              <a:rPr lang="en-US" sz="2800" b="1" dirty="0">
                <a:latin typeface="Garamond" pitchFamily="18" charset="0"/>
              </a:rPr>
              <a:t/>
            </a:r>
            <a:br>
              <a:rPr lang="en-US" sz="2800" b="1" dirty="0">
                <a:latin typeface="Garamond" pitchFamily="18" charset="0"/>
              </a:rPr>
            </a:br>
            <a:endParaRPr lang="en-US" sz="2800" b="1" dirty="0">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240751575"/>
              </p:ext>
            </p:extLst>
          </p:nvPr>
        </p:nvGraphicFramePr>
        <p:xfrm>
          <a:off x="990600" y="2590800"/>
          <a:ext cx="7010400" cy="3383280"/>
        </p:xfrm>
        <a:graphic>
          <a:graphicData uri="http://schemas.openxmlformats.org/drawingml/2006/table">
            <a:tbl>
              <a:tblPr firstRow="1" bandRow="1">
                <a:tableStyleId>{5C22544A-7EE6-4342-B048-85BDC9FD1C3A}</a:tableStyleId>
              </a:tblPr>
              <a:tblGrid>
                <a:gridCol w="2971800"/>
                <a:gridCol w="4038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smtClean="0"/>
                        <a:t>Eligible Costs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smtClean="0"/>
                        <a:t>Eligible Costs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body)"/>
                        </a:rPr>
                        <a:t>Insurance </a:t>
                      </a:r>
                    </a:p>
                  </a:txBody>
                  <a:tcPr/>
                </a:tc>
                <a:tc>
                  <a:txBody>
                    <a:bodyPr/>
                    <a:lstStyle/>
                    <a:p>
                      <a:r>
                        <a:rPr lang="en-US" sz="2000" dirty="0" smtClean="0">
                          <a:latin typeface="Calibri (body)"/>
                        </a:rPr>
                        <a:t>Rent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body)"/>
                        </a:rPr>
                        <a:t>Security</a:t>
                      </a:r>
                    </a:p>
                  </a:txBody>
                  <a:tcPr/>
                </a:tc>
                <a:tc>
                  <a:txBody>
                    <a:bodyPr/>
                    <a:lstStyle/>
                    <a:p>
                      <a:r>
                        <a:rPr lang="en-US" sz="2000" dirty="0" smtClean="0">
                          <a:latin typeface="Calibri (body)"/>
                        </a:rPr>
                        <a:t>Fuel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body)"/>
                        </a:rPr>
                        <a:t>Utilities</a:t>
                      </a:r>
                    </a:p>
                  </a:txBody>
                  <a:tcPr/>
                </a:tc>
                <a:tc>
                  <a:txBody>
                    <a:bodyPr/>
                    <a:lstStyle/>
                    <a:p>
                      <a:r>
                        <a:rPr lang="en-US" sz="2000" dirty="0" smtClean="0">
                          <a:latin typeface="Calibri (body)"/>
                        </a:rPr>
                        <a:t>Equipment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body)"/>
                        </a:rPr>
                        <a:t>Hotel or motel voucher for family or individual*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body)"/>
                        </a:rPr>
                        <a:t>Supplies necessary for operating</a:t>
                      </a:r>
                      <a:r>
                        <a:rPr lang="en-US" sz="2000" baseline="0" dirty="0" smtClean="0">
                          <a:latin typeface="Calibri (body)"/>
                        </a:rPr>
                        <a:t> an </a:t>
                      </a:r>
                      <a:r>
                        <a:rPr lang="en-US" sz="2000" dirty="0" smtClean="0">
                          <a:latin typeface="Calibri (body)"/>
                        </a:rPr>
                        <a:t>emergency shelter</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body)"/>
                        </a:rPr>
                        <a:t>Food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body)"/>
                        </a:rPr>
                        <a:t>Furnishings</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Calibri (body)"/>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body)"/>
                        </a:rPr>
                        <a:t>Maintenance </a:t>
                      </a:r>
                      <a:r>
                        <a:rPr lang="en-US" sz="2000" b="0" dirty="0" smtClean="0">
                          <a:latin typeface="Calibri (body)"/>
                        </a:rPr>
                        <a:t>(including</a:t>
                      </a:r>
                      <a:r>
                        <a:rPr lang="en-US" sz="2000" b="0" baseline="0" dirty="0" smtClean="0">
                          <a:latin typeface="Calibri (body)"/>
                        </a:rPr>
                        <a:t> minor repairs)</a:t>
                      </a:r>
                      <a:endParaRPr lang="en-US" sz="2000" b="0" dirty="0" smtClean="0">
                        <a:latin typeface="Calibri (body)"/>
                      </a:endParaRPr>
                    </a:p>
                  </a:txBody>
                  <a:tcPr/>
                </a:tc>
              </a:tr>
            </a:tbl>
          </a:graphicData>
        </a:graphic>
      </p:graphicFrame>
      <p:sp>
        <p:nvSpPr>
          <p:cNvPr id="5" name="TextBox 4"/>
          <p:cNvSpPr txBox="1"/>
          <p:nvPr/>
        </p:nvSpPr>
        <p:spPr>
          <a:xfrm>
            <a:off x="381000" y="6096000"/>
            <a:ext cx="7696200" cy="646331"/>
          </a:xfrm>
          <a:prstGeom prst="rect">
            <a:avLst/>
          </a:prstGeom>
          <a:noFill/>
        </p:spPr>
        <p:txBody>
          <a:bodyPr wrap="square" rtlCol="0">
            <a:spAutoFit/>
          </a:bodyPr>
          <a:lstStyle/>
          <a:p>
            <a:r>
              <a:rPr lang="en-US" dirty="0" smtClean="0">
                <a:latin typeface="Palatino Linotype" panose="02040502050505030304" pitchFamily="18" charset="0"/>
              </a:rPr>
              <a:t>*</a:t>
            </a:r>
            <a:r>
              <a:rPr lang="en-US" dirty="0">
                <a:latin typeface="Palatino Linotype" panose="02040502050505030304" pitchFamily="18" charset="0"/>
              </a:rPr>
              <a:t>Hotel or motel vouchers are only eligible when no appropriate emergency shelter is </a:t>
            </a:r>
            <a:r>
              <a:rPr lang="en-US" dirty="0" smtClean="0">
                <a:latin typeface="Palatino Linotype" panose="02040502050505030304" pitchFamily="18" charset="0"/>
              </a:rPr>
              <a:t>available</a:t>
            </a:r>
            <a:r>
              <a:rPr lang="en-US" dirty="0" smtClean="0">
                <a:latin typeface="Calibri (body)"/>
              </a:rPr>
              <a:t>.</a:t>
            </a:r>
            <a:endParaRPr lang="en-US" dirty="0"/>
          </a:p>
        </p:txBody>
      </p:sp>
    </p:spTree>
    <p:extLst>
      <p:ext uri="{BB962C8B-B14F-4D97-AF65-F5344CB8AC3E}">
        <p14:creationId xmlns:p14="http://schemas.microsoft.com/office/powerpoint/2010/main" val="4271025023"/>
      </p:ext>
    </p:extLst>
  </p:cSld>
  <p:clrMapOvr>
    <a:masterClrMapping/>
  </p:clrMapOvr>
  <mc:AlternateContent xmlns:mc="http://schemas.openxmlformats.org/markup-compatibility/2006" xmlns:p14="http://schemas.microsoft.com/office/powerpoint/2010/main">
    <mc:Choice Requires="p14">
      <p:transition spd="slow" p14:dur="2000" advTm="18443"/>
    </mc:Choice>
    <mc:Fallback xmlns="">
      <p:transition spd="slow" advTm="18443"/>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6596</TotalTime>
  <Words>6183</Words>
  <Application>Microsoft Office PowerPoint</Application>
  <PresentationFormat>On-screen Show (4:3)</PresentationFormat>
  <Paragraphs>691</Paragraphs>
  <Slides>54</Slides>
  <Notes>54</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BlackTie</vt:lpstr>
      <vt:lpstr>Acrobat Document</vt:lpstr>
      <vt:lpstr>PowerPoint Presentation</vt:lpstr>
      <vt:lpstr>Overview of HEARTH Act</vt:lpstr>
      <vt:lpstr> Eligible ESG Activities/Components </vt:lpstr>
      <vt:lpstr>Street Outreach </vt:lpstr>
      <vt:lpstr>Eligible Street Outreach Activities </vt:lpstr>
      <vt:lpstr>Emergency Shelter</vt:lpstr>
      <vt:lpstr>Essential Services </vt:lpstr>
      <vt:lpstr> Facility Rehabilitation, Conversion, and Renovation </vt:lpstr>
      <vt:lpstr> Essential Services – Shelter Operations </vt:lpstr>
      <vt:lpstr>Rapid Re-housing and Homelessness Prevention</vt:lpstr>
      <vt:lpstr>Homelessness Prevention </vt:lpstr>
      <vt:lpstr>Rapid Re-Housing </vt:lpstr>
      <vt:lpstr>Rapid Re-housing and Homelessness Prevention</vt:lpstr>
      <vt:lpstr>Short- &amp; Medium-Term  Rental Assistance</vt:lpstr>
      <vt:lpstr>PowerPoint Presentation</vt:lpstr>
      <vt:lpstr>Standards for Source Documentation</vt:lpstr>
      <vt:lpstr>PowerPoint Presentation</vt:lpstr>
      <vt:lpstr>Standards for Documentation </vt:lpstr>
      <vt:lpstr>Expenditure Limits for Street Outreach and Emergency Shelter</vt:lpstr>
      <vt:lpstr>ESG Matching Fund Requirement</vt:lpstr>
      <vt:lpstr>Matching Funds Requirements </vt:lpstr>
      <vt:lpstr>Financial Management , Accounting Systems, and Grant Administration</vt:lpstr>
      <vt:lpstr>Financial Management</vt:lpstr>
      <vt:lpstr>Financial Management &amp; Grant Administration</vt:lpstr>
      <vt:lpstr>PowerPoint Presentation</vt:lpstr>
      <vt:lpstr>Termination of Participation  and Grievance Procedures  </vt:lpstr>
      <vt:lpstr>Termination Regulations (continued)</vt:lpstr>
      <vt:lpstr>AGREEMENTS</vt:lpstr>
      <vt:lpstr>ESG Sub-recipient Agreements </vt:lpstr>
      <vt:lpstr>PowerPoint Presentation</vt:lpstr>
      <vt:lpstr>HMIS</vt:lpstr>
      <vt:lpstr>HMIS Comparable Database </vt:lpstr>
      <vt:lpstr>Reimbursement </vt:lpstr>
      <vt:lpstr>Reimbursement Responsibilities</vt:lpstr>
      <vt:lpstr>PowerPoint Presentation</vt:lpstr>
      <vt:lpstr> Summary Sheet </vt:lpstr>
      <vt:lpstr>PowerPoint Presentation</vt:lpstr>
      <vt:lpstr>PowerPoint Presentation</vt:lpstr>
      <vt:lpstr>PowerPoint Presentation</vt:lpstr>
      <vt:lpstr>PowerPoint Presentation</vt:lpstr>
      <vt:lpstr>INDIRECT COST</vt:lpstr>
      <vt:lpstr>INDIRECT COSTS, Cont.</vt:lpstr>
      <vt:lpstr>Modified Total Direct Costs (MTDC)</vt:lpstr>
      <vt:lpstr>INDIRECT COSTS… Cont.</vt:lpstr>
      <vt:lpstr>RECORD KEEPING </vt:lpstr>
      <vt:lpstr>Recordkeeping and Reporting</vt:lpstr>
      <vt:lpstr>GENERAL RECORD KEEPING</vt:lpstr>
      <vt:lpstr>ESG Program Recordkeeping </vt:lpstr>
      <vt:lpstr>ESG Program Recordkeeping</vt:lpstr>
      <vt:lpstr>Records Retention Requirements</vt:lpstr>
      <vt:lpstr>ESG Program Recordkeeping</vt:lpstr>
      <vt:lpstr>Site Visits/Monitoring </vt:lpstr>
      <vt:lpstr>QUESTIONS?</vt:lpstr>
      <vt:lpstr>NEED ASSISTANCE?</vt:lpstr>
    </vt:vector>
  </TitlesOfParts>
  <Company>Riverside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Sims, Sterlon</dc:creator>
  <cp:lastModifiedBy>Orozco, Susana</cp:lastModifiedBy>
  <cp:revision>309</cp:revision>
  <cp:lastPrinted>2016-04-11T20:29:15Z</cp:lastPrinted>
  <dcterms:created xsi:type="dcterms:W3CDTF">2012-01-10T18:13:46Z</dcterms:created>
  <dcterms:modified xsi:type="dcterms:W3CDTF">2016-08-09T22:37:58Z</dcterms:modified>
</cp:coreProperties>
</file>